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Oxygen"/>
      <p:regular r:id="rId38"/>
      <p:bold r:id="rId39"/>
    </p:embeddedFont>
    <p:embeddedFont>
      <p:font typeface="Montserrat ExtraBold"/>
      <p:bold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5F8F586-1634-4790-8E02-69526092AF76}">
  <a:tblStyle styleId="{35F8F586-1634-4790-8E02-69526092AF7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9D54F82-8153-4CF9-B4C7-16F5301A5514}"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ExtraBold-bold.fntdata"/><Relationship Id="rId20" Type="http://schemas.openxmlformats.org/officeDocument/2006/relationships/slide" Target="slides/slide15.xml"/><Relationship Id="rId41" Type="http://schemas.openxmlformats.org/officeDocument/2006/relationships/font" Target="fonts/MontserratExtraBold-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Oxygen-bold.fntdata"/><Relationship Id="rId16" Type="http://schemas.openxmlformats.org/officeDocument/2006/relationships/slide" Target="slides/slide11.xml"/><Relationship Id="rId38" Type="http://schemas.openxmlformats.org/officeDocument/2006/relationships/font" Target="fonts/Oxygen-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892111bc0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892111bc0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f024c75f7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f024c75f7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f024c75f7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f024c75f7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f024c75f7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f024c75f7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f024c75f7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f024c75f7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892111bc0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892111bc0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892111bc0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892111bc0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04eac148f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04eac148f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objective 2, we will performing additional complexities in our models in the hopes of improving better predictability and decreasing errors or variance. Previously in Model 2, we had a log-linear model, but now we are going to try a Log-Log transformation for model 3. Additionally, on our Model selection 4, we will adding interaction terms.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056cca9c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056cca9c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3 focuses on the Log-Log model. We will first log any predictors that are numerical and leave the categorical variables alone. Note that Mileage is technically a numerical response, but contains the value of 0 in the information, which would mean a new car. Log(0) is undefined, so we went ahead and kept Mileage without logging.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04714015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04714015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EDA for the Assumption check, we first look at the constant variance, everything looks good. QQ plot seems pretty normal, and the Scale-Location looks almost normal. Now comparing that to the one with the interaction terms we see </a:t>
            </a:r>
            <a:r>
              <a:rPr lang="en"/>
              <a:t>standardized</a:t>
            </a:r>
            <a:r>
              <a:rPr lang="en"/>
              <a:t> residuals are </a:t>
            </a:r>
            <a:r>
              <a:rPr lang="en"/>
              <a:t>better</a:t>
            </a:r>
            <a:r>
              <a:rPr lang="en"/>
              <a:t>. We are confident that adding interactions will help our model.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0475bdfd8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0475bdfd8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04eac148f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04eac148f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want to check for any multicollinearity among the variables. We are using the criteria for &lt; 5 for having low multicollinearity. We are going to use this right column as it is a better VIG checker among the variables. Everything looks good and below 5. Now let’s check Model 4, we are still using the same criteria of less than 5, and everything looks good. We might have high for engine, but it makes sense because engine kind of correlates to mileage, power, and transmission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04eac148f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04eac148f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Model 4, we focused on using the previous Log-Log model, but adding additional interactions terms. Looking at the variables, some of the </a:t>
            </a:r>
            <a:r>
              <a:rPr lang="en"/>
              <a:t>variables</a:t>
            </a:r>
            <a:r>
              <a:rPr lang="en"/>
              <a:t> make sense in interacting with each other even after the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04eac148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04eac148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objective 2, we are going to do an alternative method approach of using the k-fold cross validation, which will help address the issue of varying validation MSE using different techniques of training the data.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047140157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047140157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Performing LASSO using 10 fold CV</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04eac148f9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04eac148f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Upon examing the results of the LASSO, we see that the chosen optimal penalty term does not squeeze of the coefficients.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comparing the RSME for KNN(k = ?) model is _______ and the RMSE of the Lasso Regression model is . Just comparing the two numbers of KNN wins out.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056cca9c0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056cca9c0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the coefficients we see that they more or less are almost identical to each other in the intercepts and values.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04eac148f9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04eac148f9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on to Model 4,</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047140157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047140157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the results we see that adding a interaction terms does increase the RMSE and decrease the R-squared. Out of both models, it seems like it would be safe just to keep a Log-Log interaction. The winner of todays result is a tie between Lasso/Ridge. But remember since Lambda is equal to 0 then we know that it is not adding any penalty term, so we basicalaly have a linear regression. Thus, traditional multiple linear regression with log-log transformation is best.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04eac148f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04eac148f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047140157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047140157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0475bdfd80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0475bdfd80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0475bdfd80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0475bdfd80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0475bdfd80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0475bdfd80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056ccaa03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056ccaa03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0475bdfd80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0475bdfd80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0475bdfd80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0475bdfd80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0475bdfd80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0475bdfd80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0475bdfd80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0475bdfd80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0475bdfd80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0475bdfd80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0475bdfd8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0475bdfd8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jp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jp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jp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jp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idx="1" type="subTitle"/>
          </p:nvPr>
        </p:nvSpPr>
        <p:spPr>
          <a:xfrm rot="-546">
            <a:off x="2683643" y="3516288"/>
            <a:ext cx="3776700" cy="42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latin typeface="Oxygen"/>
                <a:ea typeface="Oxygen"/>
                <a:cs typeface="Oxygen"/>
                <a:sym typeface="Oxyge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 name="Google Shape;10;p2"/>
          <p:cNvSpPr txBox="1"/>
          <p:nvPr>
            <p:ph type="ctrTitle"/>
          </p:nvPr>
        </p:nvSpPr>
        <p:spPr>
          <a:xfrm>
            <a:off x="1271188" y="1074650"/>
            <a:ext cx="6609900" cy="2310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191919"/>
              </a:buClr>
              <a:buSzPts val="5200"/>
              <a:buNone/>
              <a:defRPr sz="4000">
                <a:solidFill>
                  <a:schemeClr val="lt1"/>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 name="Google Shape;11;p2"/>
          <p:cNvSpPr/>
          <p:nvPr/>
        </p:nvSpPr>
        <p:spPr>
          <a:xfrm rot="5400000">
            <a:off x="-855401" y="274475"/>
            <a:ext cx="1705200" cy="1705200"/>
          </a:xfrm>
          <a:prstGeom prst="blockArc">
            <a:avLst>
              <a:gd fmla="val 10800000" name="adj1"/>
              <a:gd fmla="val 0" name="adj2"/>
              <a:gd fmla="val 25000" name="adj3"/>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724259">
            <a:off x="315785" y="1683179"/>
            <a:ext cx="452995" cy="452995"/>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1722653">
            <a:off x="2362952" y="4875547"/>
            <a:ext cx="437145" cy="437145"/>
          </a:xfrm>
          <a:prstGeom prst="ellipse">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723737">
            <a:off x="8486705" y="3388820"/>
            <a:ext cx="1030444" cy="1030444"/>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1"/>
          <p:cNvSpPr txBox="1"/>
          <p:nvPr>
            <p:ph type="title"/>
          </p:nvPr>
        </p:nvSpPr>
        <p:spPr>
          <a:xfrm>
            <a:off x="1296225" y="1385975"/>
            <a:ext cx="6551700" cy="23715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71" name="Google Shape;71;p11"/>
          <p:cNvSpPr/>
          <p:nvPr/>
        </p:nvSpPr>
        <p:spPr>
          <a:xfrm flipH="1" rot="5400000">
            <a:off x="-739502" y="522530"/>
            <a:ext cx="1459500" cy="1459500"/>
          </a:xfrm>
          <a:prstGeom prst="blockArc">
            <a:avLst>
              <a:gd fmla="val 10800000" name="adj1"/>
              <a:gd fmla="val 0" name="adj2"/>
              <a:gd fmla="val 25000" name="adj3"/>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11"/>
          <p:cNvPicPr preferRelativeResize="0"/>
          <p:nvPr/>
        </p:nvPicPr>
        <p:blipFill>
          <a:blip r:embed="rId3">
            <a:alphaModFix amt="50000"/>
          </a:blip>
          <a:stretch>
            <a:fillRect/>
          </a:stretch>
        </p:blipFill>
        <p:spPr>
          <a:xfrm flipH="1" rot="-301824">
            <a:off x="3057193" y="3158658"/>
            <a:ext cx="6368501" cy="3096200"/>
          </a:xfrm>
          <a:prstGeom prst="rect">
            <a:avLst/>
          </a:prstGeom>
          <a:noFill/>
          <a:ln>
            <a:noFill/>
          </a:ln>
        </p:spPr>
      </p:pic>
      <p:sp>
        <p:nvSpPr>
          <p:cNvPr id="73" name="Google Shape;73;p11"/>
          <p:cNvSpPr/>
          <p:nvPr/>
        </p:nvSpPr>
        <p:spPr>
          <a:xfrm flipH="1" rot="7123067">
            <a:off x="279705" y="1739546"/>
            <a:ext cx="242874" cy="242874"/>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flipH="1" rot="7127197">
            <a:off x="8828092" y="2834262"/>
            <a:ext cx="186897" cy="186897"/>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flipH="1" rot="7122820">
            <a:off x="5593877" y="4846713"/>
            <a:ext cx="186082" cy="186082"/>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flipH="1" rot="7125777">
            <a:off x="394816" y="508041"/>
            <a:ext cx="566724" cy="566724"/>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12"/>
          <p:cNvSpPr txBox="1"/>
          <p:nvPr>
            <p:ph type="title"/>
          </p:nvPr>
        </p:nvSpPr>
        <p:spPr>
          <a:xfrm>
            <a:off x="1617000" y="1317613"/>
            <a:ext cx="5910000" cy="1529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12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9" name="Google Shape;79;p12"/>
          <p:cNvSpPr txBox="1"/>
          <p:nvPr>
            <p:ph idx="1" type="subTitle"/>
          </p:nvPr>
        </p:nvSpPr>
        <p:spPr>
          <a:xfrm>
            <a:off x="1617000" y="3207288"/>
            <a:ext cx="59100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80" name="Google Shape;80;p12"/>
          <p:cNvGrpSpPr/>
          <p:nvPr/>
        </p:nvGrpSpPr>
        <p:grpSpPr>
          <a:xfrm>
            <a:off x="-380627" y="-1174647"/>
            <a:ext cx="10272698" cy="6121451"/>
            <a:chOff x="-380627" y="-1174647"/>
            <a:chExt cx="10272698" cy="6121451"/>
          </a:xfrm>
        </p:grpSpPr>
        <p:sp>
          <p:nvSpPr>
            <p:cNvPr id="81" name="Google Shape;81;p12"/>
            <p:cNvSpPr/>
            <p:nvPr/>
          </p:nvSpPr>
          <p:spPr>
            <a:xfrm flipH="1" rot="-5400000">
              <a:off x="8432571" y="3371427"/>
              <a:ext cx="1459500" cy="1459500"/>
            </a:xfrm>
            <a:prstGeom prst="blockArc">
              <a:avLst>
                <a:gd fmla="val 10800000" name="adj1"/>
                <a:gd fmla="val 0" name="adj2"/>
                <a:gd fmla="val 25000" name="adj3"/>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 name="Google Shape;82;p12"/>
            <p:cNvPicPr preferRelativeResize="0"/>
            <p:nvPr/>
          </p:nvPicPr>
          <p:blipFill>
            <a:blip r:embed="rId3">
              <a:alphaModFix amt="50000"/>
            </a:blip>
            <a:stretch>
              <a:fillRect/>
            </a:stretch>
          </p:blipFill>
          <p:spPr>
            <a:xfrm flipH="1" rot="10498176">
              <a:off x="-257149" y="-901401"/>
              <a:ext cx="6368501" cy="3096200"/>
            </a:xfrm>
            <a:prstGeom prst="rect">
              <a:avLst/>
            </a:prstGeom>
            <a:noFill/>
            <a:ln>
              <a:noFill/>
            </a:ln>
          </p:spPr>
        </p:pic>
        <p:sp>
          <p:nvSpPr>
            <p:cNvPr id="83" name="Google Shape;83;p12"/>
            <p:cNvSpPr/>
            <p:nvPr/>
          </p:nvSpPr>
          <p:spPr>
            <a:xfrm flipH="1" rot="-3676933">
              <a:off x="8645965" y="3371037"/>
              <a:ext cx="242874" cy="242874"/>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2"/>
            <p:cNvSpPr/>
            <p:nvPr/>
          </p:nvSpPr>
          <p:spPr>
            <a:xfrm flipH="1" rot="-3672803">
              <a:off x="153556" y="2332298"/>
              <a:ext cx="186897" cy="186897"/>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2"/>
            <p:cNvSpPr/>
            <p:nvPr/>
          </p:nvSpPr>
          <p:spPr>
            <a:xfrm flipH="1" rot="-3677180">
              <a:off x="3388586" y="320662"/>
              <a:ext cx="186082" cy="186082"/>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2"/>
            <p:cNvSpPr/>
            <p:nvPr/>
          </p:nvSpPr>
          <p:spPr>
            <a:xfrm flipH="1" rot="-3674223">
              <a:off x="8207005" y="4278692"/>
              <a:ext cx="566724" cy="566724"/>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87" name="Shape 87"/>
        <p:cNvGrpSpPr/>
        <p:nvPr/>
      </p:nvGrpSpPr>
      <p:grpSpPr>
        <a:xfrm>
          <a:off x="0" y="0"/>
          <a:ext cx="0" cy="0"/>
          <a:chOff x="0" y="0"/>
          <a:chExt cx="0" cy="0"/>
        </a:xfrm>
      </p:grpSpPr>
      <p:sp>
        <p:nvSpPr>
          <p:cNvPr id="88" name="Google Shape;88;p13"/>
          <p:cNvSpPr txBox="1"/>
          <p:nvPr>
            <p:ph type="title"/>
          </p:nvPr>
        </p:nvSpPr>
        <p:spPr>
          <a:xfrm>
            <a:off x="1235775" y="709675"/>
            <a:ext cx="4049700" cy="2540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8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13"/>
          <p:cNvSpPr/>
          <p:nvPr/>
        </p:nvSpPr>
        <p:spPr>
          <a:xfrm>
            <a:off x="-13925" y="-21275"/>
            <a:ext cx="9185100" cy="5189700"/>
          </a:xfrm>
          <a:prstGeom prst="rect">
            <a:avLst/>
          </a:prstGeom>
          <a:gradFill>
            <a:gsLst>
              <a:gs pos="0">
                <a:srgbClr val="AADDE0">
                  <a:alpha val="32941"/>
                </a:srgbClr>
              </a:gs>
              <a:gs pos="100000">
                <a:srgbClr val="5B3B5A">
                  <a:alpha val="29411"/>
                </a:srgbClr>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rot="5400000">
            <a:off x="-932578" y="128775"/>
            <a:ext cx="1866300" cy="1866300"/>
          </a:xfrm>
          <a:prstGeom prst="blockArc">
            <a:avLst>
              <a:gd fmla="val 10800000" name="adj1"/>
              <a:gd fmla="val 0" name="adj2"/>
              <a:gd fmla="val 25000" name="adj3"/>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rot="5400000">
            <a:off x="-613779" y="1149455"/>
            <a:ext cx="1228500" cy="1228500"/>
          </a:xfrm>
          <a:prstGeom prst="blockArc">
            <a:avLst>
              <a:gd fmla="val 10800000" name="adj1"/>
              <a:gd fmla="val 0" name="adj2"/>
              <a:gd fmla="val 25000" name="adj3"/>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flipH="1" rot="-5400000">
            <a:off x="8543093" y="3874842"/>
            <a:ext cx="1228500" cy="1228500"/>
          </a:xfrm>
          <a:prstGeom prst="blockArc">
            <a:avLst>
              <a:gd fmla="val 10610774" name="adj1"/>
              <a:gd fmla="val 0" name="adj2"/>
              <a:gd fmla="val 25000" name="adj3"/>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flipH="1" rot="-9073212">
            <a:off x="8826918" y="4210363"/>
            <a:ext cx="194415" cy="194415"/>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rot="-1725094">
            <a:off x="609723" y="336218"/>
            <a:ext cx="495829" cy="495829"/>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14"/>
          <p:cNvSpPr txBox="1"/>
          <p:nvPr>
            <p:ph hasCustomPrompt="1" type="title"/>
          </p:nvPr>
        </p:nvSpPr>
        <p:spPr>
          <a:xfrm rot="350">
            <a:off x="1625221" y="1688503"/>
            <a:ext cx="5893500" cy="15111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7" name="Google Shape;97;p14"/>
          <p:cNvSpPr txBox="1"/>
          <p:nvPr>
            <p:ph idx="1" type="subTitle"/>
          </p:nvPr>
        </p:nvSpPr>
        <p:spPr>
          <a:xfrm>
            <a:off x="2189825" y="3199902"/>
            <a:ext cx="4764300" cy="652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98" name="Google Shape;98;p14"/>
          <p:cNvPicPr preferRelativeResize="0"/>
          <p:nvPr/>
        </p:nvPicPr>
        <p:blipFill>
          <a:blip r:embed="rId3">
            <a:alphaModFix/>
          </a:blip>
          <a:stretch>
            <a:fillRect/>
          </a:stretch>
        </p:blipFill>
        <p:spPr>
          <a:xfrm flipH="1" rot="-1099987">
            <a:off x="-1236717" y="-2869776"/>
            <a:ext cx="8662985" cy="5143499"/>
          </a:xfrm>
          <a:prstGeom prst="rect">
            <a:avLst/>
          </a:prstGeom>
          <a:noFill/>
          <a:ln>
            <a:noFill/>
          </a:ln>
        </p:spPr>
      </p:pic>
      <p:sp>
        <p:nvSpPr>
          <p:cNvPr id="99" name="Google Shape;99;p14"/>
          <p:cNvSpPr/>
          <p:nvPr/>
        </p:nvSpPr>
        <p:spPr>
          <a:xfrm flipH="1" rot="10800000">
            <a:off x="3523408" y="-743695"/>
            <a:ext cx="1482300" cy="1482300"/>
          </a:xfrm>
          <a:prstGeom prst="blockArc">
            <a:avLst>
              <a:gd fmla="val 10800000" name="adj1"/>
              <a:gd fmla="val 0" name="adj2"/>
              <a:gd fmla="val 25000" name="adj3"/>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flipH="1" rot="7129346">
            <a:off x="5512285" y="892531"/>
            <a:ext cx="129435" cy="129435"/>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flipH="1" rot="7129346">
            <a:off x="3437310" y="23181"/>
            <a:ext cx="129435" cy="129435"/>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flipH="1" rot="7129346">
            <a:off x="7106585" y="198981"/>
            <a:ext cx="129435" cy="129435"/>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flipH="1" rot="7129346">
            <a:off x="798535" y="1945656"/>
            <a:ext cx="129435" cy="129435"/>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4" name="Shape 10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gradFill>
          <a:gsLst>
            <a:gs pos="0">
              <a:schemeClr val="accent2"/>
            </a:gs>
            <a:gs pos="100000">
              <a:schemeClr val="accent4"/>
            </a:gs>
          </a:gsLst>
          <a:lin ang="2698631" scaled="0"/>
        </a:gradFill>
      </p:bgPr>
    </p:bg>
    <p:spTree>
      <p:nvGrpSpPr>
        <p:cNvPr id="105" name="Shape 105"/>
        <p:cNvGrpSpPr/>
        <p:nvPr/>
      </p:nvGrpSpPr>
      <p:grpSpPr>
        <a:xfrm>
          <a:off x="0" y="0"/>
          <a:ext cx="0" cy="0"/>
          <a:chOff x="0" y="0"/>
          <a:chExt cx="0" cy="0"/>
        </a:xfrm>
      </p:grpSpPr>
      <p:sp>
        <p:nvSpPr>
          <p:cNvPr id="106" name="Google Shape;106;p16"/>
          <p:cNvSpPr txBox="1"/>
          <p:nvPr>
            <p:ph type="title"/>
          </p:nvPr>
        </p:nvSpPr>
        <p:spPr>
          <a:xfrm>
            <a:off x="737075" y="1241975"/>
            <a:ext cx="2900700" cy="4509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7" name="Google Shape;107;p16"/>
          <p:cNvSpPr txBox="1"/>
          <p:nvPr>
            <p:ph idx="1" type="subTitle"/>
          </p:nvPr>
        </p:nvSpPr>
        <p:spPr>
          <a:xfrm>
            <a:off x="720150" y="1688375"/>
            <a:ext cx="23364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108" name="Google Shape;108;p16"/>
          <p:cNvSpPr txBox="1"/>
          <p:nvPr>
            <p:ph hasCustomPrompt="1" idx="2" type="title"/>
          </p:nvPr>
        </p:nvSpPr>
        <p:spPr>
          <a:xfrm rot="1446">
            <a:off x="4746002" y="1271685"/>
            <a:ext cx="713100" cy="393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9" name="Google Shape;109;p16"/>
          <p:cNvSpPr txBox="1"/>
          <p:nvPr>
            <p:ph hasCustomPrompt="1" idx="3" type="title"/>
          </p:nvPr>
        </p:nvSpPr>
        <p:spPr>
          <a:xfrm>
            <a:off x="3683077" y="2482099"/>
            <a:ext cx="713100" cy="393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10" name="Google Shape;110;p16"/>
          <p:cNvSpPr txBox="1"/>
          <p:nvPr>
            <p:ph hasCustomPrompt="1" idx="4" type="title"/>
          </p:nvPr>
        </p:nvSpPr>
        <p:spPr>
          <a:xfrm>
            <a:off x="3683077" y="3692400"/>
            <a:ext cx="713100" cy="393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11" name="Google Shape;111;p16"/>
          <p:cNvSpPr txBox="1"/>
          <p:nvPr>
            <p:ph idx="5" type="title"/>
          </p:nvPr>
        </p:nvSpPr>
        <p:spPr>
          <a:xfrm>
            <a:off x="720156" y="2456165"/>
            <a:ext cx="2898600" cy="4482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12" name="Google Shape;112;p16"/>
          <p:cNvSpPr txBox="1"/>
          <p:nvPr>
            <p:ph idx="6" type="subTitle"/>
          </p:nvPr>
        </p:nvSpPr>
        <p:spPr>
          <a:xfrm>
            <a:off x="720150" y="2903463"/>
            <a:ext cx="23364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113" name="Google Shape;113;p16"/>
          <p:cNvSpPr txBox="1"/>
          <p:nvPr>
            <p:ph idx="7" type="title"/>
          </p:nvPr>
        </p:nvSpPr>
        <p:spPr>
          <a:xfrm>
            <a:off x="720156" y="3663340"/>
            <a:ext cx="2898600" cy="4482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14" name="Google Shape;114;p16"/>
          <p:cNvSpPr txBox="1"/>
          <p:nvPr>
            <p:ph idx="8" type="subTitle"/>
          </p:nvPr>
        </p:nvSpPr>
        <p:spPr>
          <a:xfrm>
            <a:off x="720150" y="4111538"/>
            <a:ext cx="23364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115" name="Google Shape;115;p16"/>
          <p:cNvSpPr txBox="1"/>
          <p:nvPr>
            <p:ph idx="9" type="title"/>
          </p:nvPr>
        </p:nvSpPr>
        <p:spPr>
          <a:xfrm>
            <a:off x="5527081" y="3649365"/>
            <a:ext cx="2898600" cy="4482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6" name="Google Shape;116;p16"/>
          <p:cNvSpPr txBox="1"/>
          <p:nvPr>
            <p:ph idx="13" type="subTitle"/>
          </p:nvPr>
        </p:nvSpPr>
        <p:spPr>
          <a:xfrm>
            <a:off x="6087600" y="4111538"/>
            <a:ext cx="2336400" cy="530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17" name="Google Shape;117;p16"/>
          <p:cNvSpPr txBox="1"/>
          <p:nvPr>
            <p:ph idx="14" type="title"/>
          </p:nvPr>
        </p:nvSpPr>
        <p:spPr>
          <a:xfrm>
            <a:off x="5527081" y="2456165"/>
            <a:ext cx="2898600" cy="4482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8" name="Google Shape;118;p16"/>
          <p:cNvSpPr txBox="1"/>
          <p:nvPr>
            <p:ph idx="15" type="subTitle"/>
          </p:nvPr>
        </p:nvSpPr>
        <p:spPr>
          <a:xfrm>
            <a:off x="6087600" y="2903463"/>
            <a:ext cx="2336400" cy="530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19" name="Google Shape;119;p16"/>
          <p:cNvSpPr txBox="1"/>
          <p:nvPr>
            <p:ph idx="16" type="title"/>
          </p:nvPr>
        </p:nvSpPr>
        <p:spPr>
          <a:xfrm>
            <a:off x="5527081" y="1243315"/>
            <a:ext cx="2898600" cy="4482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 name="Google Shape;120;p16"/>
          <p:cNvSpPr txBox="1"/>
          <p:nvPr>
            <p:ph idx="17" type="subTitle"/>
          </p:nvPr>
        </p:nvSpPr>
        <p:spPr>
          <a:xfrm>
            <a:off x="6087600" y="1687013"/>
            <a:ext cx="2336400" cy="530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21" name="Google Shape;121;p16"/>
          <p:cNvSpPr txBox="1"/>
          <p:nvPr>
            <p:ph hasCustomPrompt="1" idx="18" type="title"/>
          </p:nvPr>
        </p:nvSpPr>
        <p:spPr>
          <a:xfrm rot="1444">
            <a:off x="3682627" y="1270785"/>
            <a:ext cx="714000" cy="39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2" name="Google Shape;122;p16"/>
          <p:cNvSpPr txBox="1"/>
          <p:nvPr>
            <p:ph hasCustomPrompt="1" idx="19" type="title"/>
          </p:nvPr>
        </p:nvSpPr>
        <p:spPr>
          <a:xfrm rot="1446">
            <a:off x="4746002" y="2482099"/>
            <a:ext cx="713100" cy="393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3" name="Google Shape;123;p16"/>
          <p:cNvSpPr txBox="1"/>
          <p:nvPr>
            <p:ph hasCustomPrompt="1" idx="20" type="title"/>
          </p:nvPr>
        </p:nvSpPr>
        <p:spPr>
          <a:xfrm rot="1446">
            <a:off x="4746002" y="3692400"/>
            <a:ext cx="713100" cy="393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4" name="Google Shape;124;p16"/>
          <p:cNvSpPr txBox="1"/>
          <p:nvPr>
            <p:ph idx="21" type="title"/>
          </p:nvPr>
        </p:nvSpPr>
        <p:spPr>
          <a:xfrm>
            <a:off x="720000" y="595950"/>
            <a:ext cx="7704000" cy="32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5" name="Google Shape;125;p16"/>
          <p:cNvPicPr preferRelativeResize="0"/>
          <p:nvPr/>
        </p:nvPicPr>
        <p:blipFill>
          <a:blip r:embed="rId2">
            <a:alphaModFix/>
          </a:blip>
          <a:stretch>
            <a:fillRect/>
          </a:stretch>
        </p:blipFill>
        <p:spPr>
          <a:xfrm flipH="1" rot="6055276">
            <a:off x="-1736979" y="-1077849"/>
            <a:ext cx="6190999" cy="3675799"/>
          </a:xfrm>
          <a:prstGeom prst="rect">
            <a:avLst/>
          </a:prstGeom>
          <a:noFill/>
          <a:ln>
            <a:noFill/>
          </a:ln>
        </p:spPr>
      </p:pic>
      <p:pic>
        <p:nvPicPr>
          <p:cNvPr id="126" name="Google Shape;126;p16"/>
          <p:cNvPicPr preferRelativeResize="0"/>
          <p:nvPr/>
        </p:nvPicPr>
        <p:blipFill>
          <a:blip r:embed="rId2">
            <a:alphaModFix/>
          </a:blip>
          <a:stretch>
            <a:fillRect/>
          </a:stretch>
        </p:blipFill>
        <p:spPr>
          <a:xfrm flipH="1" rot="9266930">
            <a:off x="4081972" y="4543876"/>
            <a:ext cx="6190998" cy="3675799"/>
          </a:xfrm>
          <a:prstGeom prst="rect">
            <a:avLst/>
          </a:prstGeom>
          <a:noFill/>
          <a:ln>
            <a:noFill/>
          </a:ln>
        </p:spPr>
      </p:pic>
      <p:sp>
        <p:nvSpPr>
          <p:cNvPr id="127" name="Google Shape;127;p16"/>
          <p:cNvSpPr/>
          <p:nvPr/>
        </p:nvSpPr>
        <p:spPr>
          <a:xfrm flipH="1" rot="10800000">
            <a:off x="255074" y="-544499"/>
            <a:ext cx="1084500" cy="1084500"/>
          </a:xfrm>
          <a:prstGeom prst="blockArc">
            <a:avLst>
              <a:gd fmla="val 10800000" name="adj1"/>
              <a:gd fmla="val 0" name="adj2"/>
              <a:gd fmla="val 25000" name="adj3"/>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flipH="1" rot="-3674066">
            <a:off x="8734836" y="4235285"/>
            <a:ext cx="283027" cy="283027"/>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flipH="1" rot="-3676082">
            <a:off x="166511" y="1495229"/>
            <a:ext cx="124191" cy="124191"/>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130" name="Shape 130"/>
        <p:cNvGrpSpPr/>
        <p:nvPr/>
      </p:nvGrpSpPr>
      <p:grpSpPr>
        <a:xfrm>
          <a:off x="0" y="0"/>
          <a:ext cx="0" cy="0"/>
          <a:chOff x="0" y="0"/>
          <a:chExt cx="0" cy="0"/>
        </a:xfrm>
      </p:grpSpPr>
      <p:pic>
        <p:nvPicPr>
          <p:cNvPr id="131" name="Google Shape;131;p17"/>
          <p:cNvPicPr preferRelativeResize="0"/>
          <p:nvPr/>
        </p:nvPicPr>
        <p:blipFill>
          <a:blip r:embed="rId3">
            <a:alphaModFix amt="49000"/>
          </a:blip>
          <a:stretch>
            <a:fillRect/>
          </a:stretch>
        </p:blipFill>
        <p:spPr>
          <a:xfrm flipH="1" rot="7404023">
            <a:off x="-1952028" y="664758"/>
            <a:ext cx="6747130" cy="3280279"/>
          </a:xfrm>
          <a:prstGeom prst="rect">
            <a:avLst/>
          </a:prstGeom>
          <a:noFill/>
          <a:ln>
            <a:noFill/>
          </a:ln>
        </p:spPr>
      </p:pic>
      <p:sp>
        <p:nvSpPr>
          <p:cNvPr id="132" name="Google Shape;132;p17"/>
          <p:cNvSpPr/>
          <p:nvPr/>
        </p:nvSpPr>
        <p:spPr>
          <a:xfrm flipH="1" rot="7125899">
            <a:off x="2609307" y="183357"/>
            <a:ext cx="443874" cy="443874"/>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flipH="1" rot="7125899">
            <a:off x="1507333" y="2083000"/>
            <a:ext cx="443874" cy="443874"/>
          </a:xfrm>
          <a:prstGeom prst="ellipse">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flipH="1" rot="7127575">
            <a:off x="1405211" y="2358083"/>
            <a:ext cx="210528" cy="210528"/>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txBox="1"/>
          <p:nvPr>
            <p:ph type="title"/>
          </p:nvPr>
        </p:nvSpPr>
        <p:spPr>
          <a:xfrm>
            <a:off x="1797763" y="1761300"/>
            <a:ext cx="3639000" cy="1257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6" name="Google Shape;136;p17"/>
          <p:cNvSpPr txBox="1"/>
          <p:nvPr>
            <p:ph hasCustomPrompt="1" idx="2" type="title"/>
          </p:nvPr>
        </p:nvSpPr>
        <p:spPr>
          <a:xfrm>
            <a:off x="5549531" y="1761300"/>
            <a:ext cx="1796700" cy="16209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7500">
                <a:solidFill>
                  <a:schemeClr val="accent5"/>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7" name="Google Shape;137;p17"/>
          <p:cNvSpPr txBox="1"/>
          <p:nvPr>
            <p:ph idx="1" type="subTitle"/>
          </p:nvPr>
        </p:nvSpPr>
        <p:spPr>
          <a:xfrm rot="567">
            <a:off x="1797773" y="3067750"/>
            <a:ext cx="3639000" cy="3141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8" name="Google Shape;138;p17"/>
          <p:cNvSpPr/>
          <p:nvPr/>
        </p:nvSpPr>
        <p:spPr>
          <a:xfrm flipH="1" rot="7123692">
            <a:off x="759908" y="348037"/>
            <a:ext cx="209714" cy="209714"/>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p17"/>
          <p:cNvGrpSpPr/>
          <p:nvPr/>
        </p:nvGrpSpPr>
        <p:grpSpPr>
          <a:xfrm flipH="1" rot="5400000">
            <a:off x="-604759" y="84202"/>
            <a:ext cx="1482300" cy="1765375"/>
            <a:chOff x="307037" y="4131480"/>
            <a:chExt cx="1482300" cy="1765375"/>
          </a:xfrm>
        </p:grpSpPr>
        <p:sp>
          <p:nvSpPr>
            <p:cNvPr id="140" name="Google Shape;140;p17"/>
            <p:cNvSpPr/>
            <p:nvPr/>
          </p:nvSpPr>
          <p:spPr>
            <a:xfrm>
              <a:off x="307037" y="4414555"/>
              <a:ext cx="1482300" cy="1482300"/>
            </a:xfrm>
            <a:prstGeom prst="blockArc">
              <a:avLst>
                <a:gd fmla="val 10800000" name="adj1"/>
                <a:gd fmla="val 0" name="adj2"/>
                <a:gd fmla="val 25000" name="adj3"/>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rot="3675020">
              <a:off x="522899" y="4201984"/>
              <a:ext cx="394192" cy="394192"/>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2">
    <p:bg>
      <p:bgPr>
        <a:gradFill>
          <a:gsLst>
            <a:gs pos="0">
              <a:schemeClr val="accent2"/>
            </a:gs>
            <a:gs pos="100000">
              <a:schemeClr val="accent4"/>
            </a:gs>
          </a:gsLst>
          <a:lin ang="2700006" scaled="0"/>
        </a:gradFill>
      </p:bgPr>
    </p:bg>
    <p:spTree>
      <p:nvGrpSpPr>
        <p:cNvPr id="142" name="Shape 142"/>
        <p:cNvGrpSpPr/>
        <p:nvPr/>
      </p:nvGrpSpPr>
      <p:grpSpPr>
        <a:xfrm>
          <a:off x="0" y="0"/>
          <a:ext cx="0" cy="0"/>
          <a:chOff x="0" y="0"/>
          <a:chExt cx="0" cy="0"/>
        </a:xfrm>
      </p:grpSpPr>
      <p:sp>
        <p:nvSpPr>
          <p:cNvPr id="143" name="Google Shape;143;p18"/>
          <p:cNvSpPr txBox="1"/>
          <p:nvPr>
            <p:ph idx="1" type="subTitle"/>
          </p:nvPr>
        </p:nvSpPr>
        <p:spPr>
          <a:xfrm>
            <a:off x="1760250" y="3634150"/>
            <a:ext cx="2086500" cy="36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Montserrat ExtraBold"/>
              <a:buNone/>
              <a:defRPr sz="2000">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2000"/>
              <a:buFont typeface="Montserrat ExtraBold"/>
              <a:buNone/>
              <a:defRPr sz="2000">
                <a:latin typeface="Montserrat ExtraBold"/>
                <a:ea typeface="Montserrat ExtraBold"/>
                <a:cs typeface="Montserrat ExtraBold"/>
                <a:sym typeface="Montserrat ExtraBold"/>
              </a:defRPr>
            </a:lvl2pPr>
            <a:lvl3pPr lvl="2"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3pPr>
            <a:lvl4pPr lvl="3"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4pPr>
            <a:lvl5pPr lvl="4"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5pPr>
            <a:lvl6pPr lvl="5"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6pPr>
            <a:lvl7pPr lvl="6"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7pPr>
            <a:lvl8pPr lvl="7"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8pPr>
            <a:lvl9pPr lvl="8" rtl="0" algn="ctr">
              <a:lnSpc>
                <a:spcPct val="100000"/>
              </a:lnSpc>
              <a:spcBef>
                <a:spcPts val="1600"/>
              </a:spcBef>
              <a:spcAft>
                <a:spcPts val="1600"/>
              </a:spcAft>
              <a:buSzPts val="2000"/>
              <a:buFont typeface="Montserrat ExtraBold"/>
              <a:buNone/>
              <a:defRPr sz="2000">
                <a:latin typeface="Montserrat ExtraBold"/>
                <a:ea typeface="Montserrat ExtraBold"/>
                <a:cs typeface="Montserrat ExtraBold"/>
                <a:sym typeface="Montserrat ExtraBold"/>
              </a:defRPr>
            </a:lvl9pPr>
          </a:lstStyle>
          <a:p/>
        </p:txBody>
      </p:sp>
      <p:sp>
        <p:nvSpPr>
          <p:cNvPr id="144" name="Google Shape;144;p18"/>
          <p:cNvSpPr txBox="1"/>
          <p:nvPr>
            <p:ph idx="2" type="subTitle"/>
          </p:nvPr>
        </p:nvSpPr>
        <p:spPr>
          <a:xfrm>
            <a:off x="5289725" y="3592475"/>
            <a:ext cx="20847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Montserrat ExtraBold"/>
              <a:buNone/>
              <a:defRPr sz="2000">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2000"/>
              <a:buFont typeface="Montserrat ExtraBold"/>
              <a:buNone/>
              <a:defRPr sz="2000">
                <a:latin typeface="Montserrat ExtraBold"/>
                <a:ea typeface="Montserrat ExtraBold"/>
                <a:cs typeface="Montserrat ExtraBold"/>
                <a:sym typeface="Montserrat ExtraBold"/>
              </a:defRPr>
            </a:lvl2pPr>
            <a:lvl3pPr lvl="2"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3pPr>
            <a:lvl4pPr lvl="3"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4pPr>
            <a:lvl5pPr lvl="4"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5pPr>
            <a:lvl6pPr lvl="5"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6pPr>
            <a:lvl7pPr lvl="6"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7pPr>
            <a:lvl8pPr lvl="7"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8pPr>
            <a:lvl9pPr lvl="8" rtl="0" algn="ctr">
              <a:lnSpc>
                <a:spcPct val="100000"/>
              </a:lnSpc>
              <a:spcBef>
                <a:spcPts val="1600"/>
              </a:spcBef>
              <a:spcAft>
                <a:spcPts val="1600"/>
              </a:spcAft>
              <a:buSzPts val="2000"/>
              <a:buFont typeface="Montserrat ExtraBold"/>
              <a:buNone/>
              <a:defRPr sz="2000">
                <a:latin typeface="Montserrat ExtraBold"/>
                <a:ea typeface="Montserrat ExtraBold"/>
                <a:cs typeface="Montserrat ExtraBold"/>
                <a:sym typeface="Montserrat ExtraBold"/>
              </a:defRPr>
            </a:lvl9pPr>
          </a:lstStyle>
          <a:p/>
        </p:txBody>
      </p:sp>
      <p:sp>
        <p:nvSpPr>
          <p:cNvPr id="145" name="Google Shape;145;p18"/>
          <p:cNvSpPr txBox="1"/>
          <p:nvPr>
            <p:ph idx="3" type="subTitle"/>
          </p:nvPr>
        </p:nvSpPr>
        <p:spPr>
          <a:xfrm>
            <a:off x="1761150" y="3999251"/>
            <a:ext cx="2084700" cy="611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6" name="Google Shape;146;p18"/>
          <p:cNvSpPr txBox="1"/>
          <p:nvPr>
            <p:ph idx="4" type="subTitle"/>
          </p:nvPr>
        </p:nvSpPr>
        <p:spPr>
          <a:xfrm>
            <a:off x="5289625" y="3958175"/>
            <a:ext cx="2084700" cy="612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7" name="Google Shape;147;p18"/>
          <p:cNvSpPr txBox="1"/>
          <p:nvPr>
            <p:ph type="title"/>
          </p:nvPr>
        </p:nvSpPr>
        <p:spPr>
          <a:xfrm>
            <a:off x="720000" y="595950"/>
            <a:ext cx="7704000" cy="32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8" name="Google Shape;148;p18"/>
          <p:cNvPicPr preferRelativeResize="0"/>
          <p:nvPr/>
        </p:nvPicPr>
        <p:blipFill>
          <a:blip r:embed="rId2">
            <a:alphaModFix/>
          </a:blip>
          <a:stretch>
            <a:fillRect/>
          </a:stretch>
        </p:blipFill>
        <p:spPr>
          <a:xfrm rot="10102378">
            <a:off x="-2208044" y="-1447801"/>
            <a:ext cx="8662988" cy="5143500"/>
          </a:xfrm>
          <a:prstGeom prst="rect">
            <a:avLst/>
          </a:prstGeom>
          <a:noFill/>
          <a:ln>
            <a:noFill/>
          </a:ln>
        </p:spPr>
      </p:pic>
      <p:grpSp>
        <p:nvGrpSpPr>
          <p:cNvPr id="149" name="Google Shape;149;p18"/>
          <p:cNvGrpSpPr/>
          <p:nvPr/>
        </p:nvGrpSpPr>
        <p:grpSpPr>
          <a:xfrm flipH="1" rot="10800000">
            <a:off x="302708" y="-754845"/>
            <a:ext cx="1482300" cy="1765375"/>
            <a:chOff x="307037" y="4131480"/>
            <a:chExt cx="1482300" cy="1765375"/>
          </a:xfrm>
        </p:grpSpPr>
        <p:sp>
          <p:nvSpPr>
            <p:cNvPr id="150" name="Google Shape;150;p18"/>
            <p:cNvSpPr/>
            <p:nvPr/>
          </p:nvSpPr>
          <p:spPr>
            <a:xfrm>
              <a:off x="307037" y="4414555"/>
              <a:ext cx="1482300" cy="1482300"/>
            </a:xfrm>
            <a:prstGeom prst="blockArc">
              <a:avLst>
                <a:gd fmla="val 10800000" name="adj1"/>
                <a:gd fmla="val 0" name="adj2"/>
                <a:gd fmla="val 25000" name="adj3"/>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rot="3675020">
              <a:off x="522899" y="4201984"/>
              <a:ext cx="394192" cy="394192"/>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2" name="Google Shape;152;p18"/>
          <p:cNvPicPr preferRelativeResize="0"/>
          <p:nvPr/>
        </p:nvPicPr>
        <p:blipFill>
          <a:blip r:embed="rId2">
            <a:alphaModFix/>
          </a:blip>
          <a:stretch>
            <a:fillRect/>
          </a:stretch>
        </p:blipFill>
        <p:spPr>
          <a:xfrm rot="-1993871">
            <a:off x="3390081" y="1496225"/>
            <a:ext cx="8662986" cy="51434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_1">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19"/>
          <p:cNvSpPr txBox="1"/>
          <p:nvPr>
            <p:ph idx="1" type="subTitle"/>
          </p:nvPr>
        </p:nvSpPr>
        <p:spPr>
          <a:xfrm>
            <a:off x="823138" y="2759200"/>
            <a:ext cx="2086500" cy="36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Montserrat ExtraBold"/>
              <a:buNone/>
              <a:defRPr sz="2000">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2000"/>
              <a:buFont typeface="Montserrat ExtraBold"/>
              <a:buNone/>
              <a:defRPr sz="2000">
                <a:latin typeface="Montserrat ExtraBold"/>
                <a:ea typeface="Montserrat ExtraBold"/>
                <a:cs typeface="Montserrat ExtraBold"/>
                <a:sym typeface="Montserrat ExtraBold"/>
              </a:defRPr>
            </a:lvl2pPr>
            <a:lvl3pPr lvl="2"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3pPr>
            <a:lvl4pPr lvl="3"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4pPr>
            <a:lvl5pPr lvl="4"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5pPr>
            <a:lvl6pPr lvl="5"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6pPr>
            <a:lvl7pPr lvl="6"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7pPr>
            <a:lvl8pPr lvl="7"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8pPr>
            <a:lvl9pPr lvl="8" rtl="0" algn="ctr">
              <a:lnSpc>
                <a:spcPct val="100000"/>
              </a:lnSpc>
              <a:spcBef>
                <a:spcPts val="1600"/>
              </a:spcBef>
              <a:spcAft>
                <a:spcPts val="1600"/>
              </a:spcAft>
              <a:buSzPts val="2000"/>
              <a:buFont typeface="Montserrat ExtraBold"/>
              <a:buNone/>
              <a:defRPr sz="2000">
                <a:latin typeface="Montserrat ExtraBold"/>
                <a:ea typeface="Montserrat ExtraBold"/>
                <a:cs typeface="Montserrat ExtraBold"/>
                <a:sym typeface="Montserrat ExtraBold"/>
              </a:defRPr>
            </a:lvl9pPr>
          </a:lstStyle>
          <a:p/>
        </p:txBody>
      </p:sp>
      <p:sp>
        <p:nvSpPr>
          <p:cNvPr id="155" name="Google Shape;155;p19"/>
          <p:cNvSpPr txBox="1"/>
          <p:nvPr>
            <p:ph idx="2" type="subTitle"/>
          </p:nvPr>
        </p:nvSpPr>
        <p:spPr>
          <a:xfrm>
            <a:off x="6236150" y="2759200"/>
            <a:ext cx="20847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Montserrat ExtraBold"/>
              <a:buNone/>
              <a:defRPr sz="2000">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2000"/>
              <a:buFont typeface="Montserrat ExtraBold"/>
              <a:buNone/>
              <a:defRPr sz="2000">
                <a:latin typeface="Montserrat ExtraBold"/>
                <a:ea typeface="Montserrat ExtraBold"/>
                <a:cs typeface="Montserrat ExtraBold"/>
                <a:sym typeface="Montserrat ExtraBold"/>
              </a:defRPr>
            </a:lvl2pPr>
            <a:lvl3pPr lvl="2"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3pPr>
            <a:lvl4pPr lvl="3"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4pPr>
            <a:lvl5pPr lvl="4"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5pPr>
            <a:lvl6pPr lvl="5"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6pPr>
            <a:lvl7pPr lvl="6"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7pPr>
            <a:lvl8pPr lvl="7"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8pPr>
            <a:lvl9pPr lvl="8" rtl="0" algn="ctr">
              <a:lnSpc>
                <a:spcPct val="100000"/>
              </a:lnSpc>
              <a:spcBef>
                <a:spcPts val="1600"/>
              </a:spcBef>
              <a:spcAft>
                <a:spcPts val="1600"/>
              </a:spcAft>
              <a:buSzPts val="2000"/>
              <a:buFont typeface="Montserrat ExtraBold"/>
              <a:buNone/>
              <a:defRPr sz="2000">
                <a:latin typeface="Montserrat ExtraBold"/>
                <a:ea typeface="Montserrat ExtraBold"/>
                <a:cs typeface="Montserrat ExtraBold"/>
                <a:sym typeface="Montserrat ExtraBold"/>
              </a:defRPr>
            </a:lvl9pPr>
          </a:lstStyle>
          <a:p/>
        </p:txBody>
      </p:sp>
      <p:sp>
        <p:nvSpPr>
          <p:cNvPr id="156" name="Google Shape;156;p19"/>
          <p:cNvSpPr txBox="1"/>
          <p:nvPr>
            <p:ph idx="3" type="subTitle"/>
          </p:nvPr>
        </p:nvSpPr>
        <p:spPr>
          <a:xfrm>
            <a:off x="719988" y="3038750"/>
            <a:ext cx="2292900" cy="611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7" name="Google Shape;157;p19"/>
          <p:cNvSpPr txBox="1"/>
          <p:nvPr>
            <p:ph idx="4" type="subTitle"/>
          </p:nvPr>
        </p:nvSpPr>
        <p:spPr>
          <a:xfrm>
            <a:off x="6131000" y="3039350"/>
            <a:ext cx="2295000" cy="612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8" name="Google Shape;158;p19"/>
          <p:cNvSpPr txBox="1"/>
          <p:nvPr>
            <p:ph type="title"/>
          </p:nvPr>
        </p:nvSpPr>
        <p:spPr>
          <a:xfrm>
            <a:off x="720000" y="595950"/>
            <a:ext cx="7704000" cy="32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9" name="Google Shape;159;p19"/>
          <p:cNvSpPr/>
          <p:nvPr/>
        </p:nvSpPr>
        <p:spPr>
          <a:xfrm rot="5400000">
            <a:off x="-952328" y="128775"/>
            <a:ext cx="1866300" cy="1866300"/>
          </a:xfrm>
          <a:prstGeom prst="blockArc">
            <a:avLst>
              <a:gd fmla="val 10800000" name="adj1"/>
              <a:gd fmla="val 0" name="adj2"/>
              <a:gd fmla="val 25000" name="adj3"/>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rot="5400000">
            <a:off x="-633529" y="1149455"/>
            <a:ext cx="1228500" cy="1228500"/>
          </a:xfrm>
          <a:prstGeom prst="blockArc">
            <a:avLst>
              <a:gd fmla="val 10800000" name="adj1"/>
              <a:gd fmla="val 0" name="adj2"/>
              <a:gd fmla="val 25000" name="adj3"/>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flipH="1" rot="-5400000">
            <a:off x="8553018" y="2272542"/>
            <a:ext cx="1228500" cy="1228500"/>
          </a:xfrm>
          <a:prstGeom prst="blockArc">
            <a:avLst>
              <a:gd fmla="val 10610774" name="adj1"/>
              <a:gd fmla="val 0" name="adj2"/>
              <a:gd fmla="val 25000" name="adj3"/>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flipH="1" rot="-9073212">
            <a:off x="8836843" y="2608063"/>
            <a:ext cx="194415" cy="194415"/>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rot="-1725094">
            <a:off x="589973" y="336218"/>
            <a:ext cx="495829" cy="495829"/>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20"/>
          <p:cNvSpPr txBox="1"/>
          <p:nvPr>
            <p:ph type="title"/>
          </p:nvPr>
        </p:nvSpPr>
        <p:spPr>
          <a:xfrm>
            <a:off x="894875" y="1434500"/>
            <a:ext cx="3938700" cy="1388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6" name="Google Shape;166;p20"/>
          <p:cNvSpPr txBox="1"/>
          <p:nvPr>
            <p:ph idx="1" type="subTitle"/>
          </p:nvPr>
        </p:nvSpPr>
        <p:spPr>
          <a:xfrm rot="-288">
            <a:off x="894800" y="2823477"/>
            <a:ext cx="3579600" cy="831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pic>
        <p:nvPicPr>
          <p:cNvPr id="167" name="Google Shape;167;p20"/>
          <p:cNvPicPr preferRelativeResize="0"/>
          <p:nvPr/>
        </p:nvPicPr>
        <p:blipFill>
          <a:blip r:embed="rId3">
            <a:alphaModFix amt="70000"/>
          </a:blip>
          <a:stretch>
            <a:fillRect/>
          </a:stretch>
        </p:blipFill>
        <p:spPr>
          <a:xfrm flipH="1" rot="10589907">
            <a:off x="-310575" y="-1303276"/>
            <a:ext cx="6701897" cy="32582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3316663" y="1761300"/>
            <a:ext cx="4414800" cy="1257900"/>
          </a:xfrm>
          <a:prstGeom prst="rect">
            <a:avLst/>
          </a:prstGeom>
        </p:spPr>
        <p:txBody>
          <a:bodyPr anchorCtr="0" anchor="ctr" bIns="91425" lIns="91425" spcFirstLastPara="1" rIns="91425" wrap="square" tIns="91425">
            <a:noAutofit/>
          </a:bodyPr>
          <a:lstStyle>
            <a:lvl1pPr lvl="0" algn="l">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1412518" y="1761300"/>
            <a:ext cx="1796700" cy="16209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7500">
                <a:solidFill>
                  <a:schemeClr val="accent5"/>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 name="Google Shape;18;p3"/>
          <p:cNvSpPr txBox="1"/>
          <p:nvPr>
            <p:ph idx="1" type="subTitle"/>
          </p:nvPr>
        </p:nvSpPr>
        <p:spPr>
          <a:xfrm rot="467">
            <a:off x="3316675" y="3067750"/>
            <a:ext cx="4414800" cy="314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 name="Google Shape;19;p3"/>
          <p:cNvSpPr/>
          <p:nvPr/>
        </p:nvSpPr>
        <p:spPr>
          <a:xfrm>
            <a:off x="2123250" y="4186400"/>
            <a:ext cx="1943100" cy="1943100"/>
          </a:xfrm>
          <a:prstGeom prst="blockArc">
            <a:avLst>
              <a:gd fmla="val 10800000" name="adj1"/>
              <a:gd fmla="val 0" name="adj2"/>
              <a:gd fmla="val 25000" name="adj3"/>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468700" y="-468525"/>
            <a:ext cx="1247700" cy="1247700"/>
          </a:xfrm>
          <a:prstGeom prst="donut">
            <a:avLst>
              <a:gd fmla="val 25000" name="adj"/>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468700" y="540000"/>
            <a:ext cx="444300" cy="444300"/>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8555425" y="2188950"/>
            <a:ext cx="1247700" cy="1247700"/>
          </a:xfrm>
          <a:prstGeom prst="donut">
            <a:avLst>
              <a:gd fmla="val 25000" name="adj"/>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8637775" y="3436650"/>
            <a:ext cx="241500" cy="241500"/>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3428175" y="4053050"/>
            <a:ext cx="771600" cy="771600"/>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_1">
    <p:bg>
      <p:bgPr>
        <a:blipFill>
          <a:blip r:embed="rId2">
            <a:alphaModFix/>
          </a:blip>
          <a:stretch>
            <a:fillRect/>
          </a:stretch>
        </a:blipFill>
      </p:bgPr>
    </p:bg>
    <p:spTree>
      <p:nvGrpSpPr>
        <p:cNvPr id="168" name="Shape 168"/>
        <p:cNvGrpSpPr/>
        <p:nvPr/>
      </p:nvGrpSpPr>
      <p:grpSpPr>
        <a:xfrm>
          <a:off x="0" y="0"/>
          <a:ext cx="0" cy="0"/>
          <a:chOff x="0" y="0"/>
          <a:chExt cx="0" cy="0"/>
        </a:xfrm>
      </p:grpSpPr>
      <p:sp>
        <p:nvSpPr>
          <p:cNvPr id="169" name="Google Shape;169;p21"/>
          <p:cNvSpPr txBox="1"/>
          <p:nvPr>
            <p:ph type="title"/>
          </p:nvPr>
        </p:nvSpPr>
        <p:spPr>
          <a:xfrm>
            <a:off x="4823800" y="2104475"/>
            <a:ext cx="3579600" cy="524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0" name="Google Shape;170;p21"/>
          <p:cNvSpPr txBox="1"/>
          <p:nvPr>
            <p:ph idx="1" type="subTitle"/>
          </p:nvPr>
        </p:nvSpPr>
        <p:spPr>
          <a:xfrm rot="-288">
            <a:off x="4823725" y="2571902"/>
            <a:ext cx="3579600" cy="831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pic>
        <p:nvPicPr>
          <p:cNvPr id="171" name="Google Shape;171;p21"/>
          <p:cNvPicPr preferRelativeResize="0"/>
          <p:nvPr/>
        </p:nvPicPr>
        <p:blipFill>
          <a:blip r:embed="rId3">
            <a:alphaModFix amt="50000"/>
          </a:blip>
          <a:stretch>
            <a:fillRect/>
          </a:stretch>
        </p:blipFill>
        <p:spPr>
          <a:xfrm flipH="1" rot="1212016">
            <a:off x="3715891" y="-809749"/>
            <a:ext cx="5835592" cy="2362199"/>
          </a:xfrm>
          <a:prstGeom prst="rect">
            <a:avLst/>
          </a:prstGeom>
          <a:noFill/>
          <a:ln>
            <a:noFill/>
          </a:ln>
        </p:spPr>
      </p:pic>
      <p:sp>
        <p:nvSpPr>
          <p:cNvPr id="172" name="Google Shape;172;p21"/>
          <p:cNvSpPr/>
          <p:nvPr/>
        </p:nvSpPr>
        <p:spPr>
          <a:xfrm flipH="1">
            <a:off x="6130002" y="412500"/>
            <a:ext cx="255000" cy="255000"/>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p:nvPr/>
        </p:nvSpPr>
        <p:spPr>
          <a:xfrm flipH="1">
            <a:off x="8978027" y="1029132"/>
            <a:ext cx="276000" cy="275700"/>
          </a:xfrm>
          <a:prstGeom prst="ellipse">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p:nvPr/>
        </p:nvSpPr>
        <p:spPr>
          <a:xfrm flipH="1" rot="10800000">
            <a:off x="3319352" y="-709525"/>
            <a:ext cx="1419300" cy="1419300"/>
          </a:xfrm>
          <a:prstGeom prst="blockArc">
            <a:avLst>
              <a:gd fmla="val 10800000" name="adj1"/>
              <a:gd fmla="val 0" name="adj2"/>
              <a:gd fmla="val 25000" name="adj3"/>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1_2">
    <p:bg>
      <p:bgPr>
        <a:blipFill>
          <a:blip r:embed="rId2">
            <a:alphaModFix/>
          </a:blip>
          <a:stretch>
            <a:fillRect/>
          </a:stretch>
        </a:blipFill>
      </p:bgPr>
    </p:bg>
    <p:spTree>
      <p:nvGrpSpPr>
        <p:cNvPr id="175" name="Shape 175"/>
        <p:cNvGrpSpPr/>
        <p:nvPr/>
      </p:nvGrpSpPr>
      <p:grpSpPr>
        <a:xfrm>
          <a:off x="0" y="0"/>
          <a:ext cx="0" cy="0"/>
          <a:chOff x="0" y="0"/>
          <a:chExt cx="0" cy="0"/>
        </a:xfrm>
      </p:grpSpPr>
      <p:sp>
        <p:nvSpPr>
          <p:cNvPr id="176" name="Google Shape;176;p22"/>
          <p:cNvSpPr txBox="1"/>
          <p:nvPr>
            <p:ph type="title"/>
          </p:nvPr>
        </p:nvSpPr>
        <p:spPr>
          <a:xfrm>
            <a:off x="813100" y="2104475"/>
            <a:ext cx="3579600" cy="524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177" name="Google Shape;177;p22"/>
          <p:cNvSpPr txBox="1"/>
          <p:nvPr>
            <p:ph idx="1" type="subTitle"/>
          </p:nvPr>
        </p:nvSpPr>
        <p:spPr>
          <a:xfrm rot="-288">
            <a:off x="813025" y="2571902"/>
            <a:ext cx="3579600" cy="831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5"/>
              </a:buClr>
              <a:buSzPts val="1400"/>
              <a:buChar char="●"/>
              <a:defRPr/>
            </a:lvl1pPr>
            <a:lvl2pPr lvl="1" rtl="0" algn="r">
              <a:lnSpc>
                <a:spcPct val="100000"/>
              </a:lnSpc>
              <a:spcBef>
                <a:spcPts val="0"/>
              </a:spcBef>
              <a:spcAft>
                <a:spcPts val="0"/>
              </a:spcAft>
              <a:buSzPts val="1400"/>
              <a:buChar char="○"/>
              <a:defRPr/>
            </a:lvl2pPr>
            <a:lvl3pPr lvl="2" rtl="0" algn="r">
              <a:lnSpc>
                <a:spcPct val="100000"/>
              </a:lnSpc>
              <a:spcBef>
                <a:spcPts val="1600"/>
              </a:spcBef>
              <a:spcAft>
                <a:spcPts val="0"/>
              </a:spcAft>
              <a:buSzPts val="1400"/>
              <a:buChar char="■"/>
              <a:defRPr/>
            </a:lvl3pPr>
            <a:lvl4pPr lvl="3" rtl="0" algn="r">
              <a:lnSpc>
                <a:spcPct val="100000"/>
              </a:lnSpc>
              <a:spcBef>
                <a:spcPts val="1600"/>
              </a:spcBef>
              <a:spcAft>
                <a:spcPts val="0"/>
              </a:spcAft>
              <a:buSzPts val="1400"/>
              <a:buChar char="●"/>
              <a:defRPr/>
            </a:lvl4pPr>
            <a:lvl5pPr lvl="4" rtl="0" algn="r">
              <a:lnSpc>
                <a:spcPct val="100000"/>
              </a:lnSpc>
              <a:spcBef>
                <a:spcPts val="1600"/>
              </a:spcBef>
              <a:spcAft>
                <a:spcPts val="0"/>
              </a:spcAft>
              <a:buSzPts val="1400"/>
              <a:buChar char="○"/>
              <a:defRPr/>
            </a:lvl5pPr>
            <a:lvl6pPr lvl="5" rtl="0" algn="r">
              <a:lnSpc>
                <a:spcPct val="100000"/>
              </a:lnSpc>
              <a:spcBef>
                <a:spcPts val="1600"/>
              </a:spcBef>
              <a:spcAft>
                <a:spcPts val="0"/>
              </a:spcAft>
              <a:buSzPts val="1400"/>
              <a:buChar char="■"/>
              <a:defRPr/>
            </a:lvl6pPr>
            <a:lvl7pPr lvl="6" rtl="0" algn="r">
              <a:lnSpc>
                <a:spcPct val="100000"/>
              </a:lnSpc>
              <a:spcBef>
                <a:spcPts val="1600"/>
              </a:spcBef>
              <a:spcAft>
                <a:spcPts val="0"/>
              </a:spcAft>
              <a:buSzPts val="1400"/>
              <a:buChar char="●"/>
              <a:defRPr/>
            </a:lvl7pPr>
            <a:lvl8pPr lvl="7" rtl="0" algn="r">
              <a:lnSpc>
                <a:spcPct val="100000"/>
              </a:lnSpc>
              <a:spcBef>
                <a:spcPts val="1600"/>
              </a:spcBef>
              <a:spcAft>
                <a:spcPts val="0"/>
              </a:spcAft>
              <a:buSzPts val="1400"/>
              <a:buChar char="○"/>
              <a:defRPr/>
            </a:lvl8pPr>
            <a:lvl9pPr lvl="8" rtl="0" algn="r">
              <a:lnSpc>
                <a:spcPct val="100000"/>
              </a:lnSpc>
              <a:spcBef>
                <a:spcPts val="1600"/>
              </a:spcBef>
              <a:spcAft>
                <a:spcPts val="1600"/>
              </a:spcAft>
              <a:buSzPts val="1400"/>
              <a:buChar char="■"/>
              <a:defRPr/>
            </a:lvl9pPr>
          </a:lstStyle>
          <a:p/>
        </p:txBody>
      </p:sp>
      <p:pic>
        <p:nvPicPr>
          <p:cNvPr id="178" name="Google Shape;178;p22"/>
          <p:cNvPicPr preferRelativeResize="0"/>
          <p:nvPr/>
        </p:nvPicPr>
        <p:blipFill>
          <a:blip r:embed="rId3">
            <a:alphaModFix/>
          </a:blip>
          <a:stretch>
            <a:fillRect/>
          </a:stretch>
        </p:blipFill>
        <p:spPr>
          <a:xfrm flipH="1" rot="-1099987">
            <a:off x="-1236717" y="-2869776"/>
            <a:ext cx="8662985" cy="5143499"/>
          </a:xfrm>
          <a:prstGeom prst="rect">
            <a:avLst/>
          </a:prstGeom>
          <a:noFill/>
          <a:ln>
            <a:noFill/>
          </a:ln>
        </p:spPr>
      </p:pic>
      <p:sp>
        <p:nvSpPr>
          <p:cNvPr id="179" name="Google Shape;179;p22"/>
          <p:cNvSpPr/>
          <p:nvPr/>
        </p:nvSpPr>
        <p:spPr>
          <a:xfrm flipH="1" rot="10800000">
            <a:off x="3523408" y="-743695"/>
            <a:ext cx="1482300" cy="1482300"/>
          </a:xfrm>
          <a:prstGeom prst="blockArc">
            <a:avLst>
              <a:gd fmla="val 10800000" name="adj1"/>
              <a:gd fmla="val 0" name="adj2"/>
              <a:gd fmla="val 25000" name="adj3"/>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flipH="1" rot="7129346">
            <a:off x="5512285" y="892531"/>
            <a:ext cx="129435" cy="129435"/>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flipH="1" rot="7129346">
            <a:off x="3437310" y="23181"/>
            <a:ext cx="129435" cy="129435"/>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flipH="1" rot="7129346">
            <a:off x="7106585" y="198981"/>
            <a:ext cx="129435" cy="129435"/>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flipH="1" rot="7129346">
            <a:off x="798535" y="1945656"/>
            <a:ext cx="129435" cy="129435"/>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1">
    <p:bg>
      <p:bgPr>
        <a:gradFill>
          <a:gsLst>
            <a:gs pos="0">
              <a:schemeClr val="accent2"/>
            </a:gs>
            <a:gs pos="100000">
              <a:schemeClr val="accent4"/>
            </a:gs>
          </a:gsLst>
          <a:lin ang="2700006" scaled="0"/>
        </a:gradFill>
      </p:bgPr>
    </p:bg>
    <p:spTree>
      <p:nvGrpSpPr>
        <p:cNvPr id="184" name="Shape 184"/>
        <p:cNvGrpSpPr/>
        <p:nvPr/>
      </p:nvGrpSpPr>
      <p:grpSpPr>
        <a:xfrm>
          <a:off x="0" y="0"/>
          <a:ext cx="0" cy="0"/>
          <a:chOff x="0" y="0"/>
          <a:chExt cx="0" cy="0"/>
        </a:xfrm>
      </p:grpSpPr>
      <p:sp>
        <p:nvSpPr>
          <p:cNvPr id="185" name="Google Shape;185;p23"/>
          <p:cNvSpPr txBox="1"/>
          <p:nvPr>
            <p:ph type="title"/>
          </p:nvPr>
        </p:nvSpPr>
        <p:spPr>
          <a:xfrm>
            <a:off x="720000" y="595950"/>
            <a:ext cx="7704000" cy="32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6" name="Google Shape;186;p23"/>
          <p:cNvSpPr txBox="1"/>
          <p:nvPr>
            <p:ph idx="1" type="body"/>
          </p:nvPr>
        </p:nvSpPr>
        <p:spPr>
          <a:xfrm>
            <a:off x="720000" y="1575925"/>
            <a:ext cx="3852000" cy="277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pic>
        <p:nvPicPr>
          <p:cNvPr id="187" name="Google Shape;187;p23"/>
          <p:cNvPicPr preferRelativeResize="0"/>
          <p:nvPr/>
        </p:nvPicPr>
        <p:blipFill>
          <a:blip r:embed="rId2">
            <a:alphaModFix/>
          </a:blip>
          <a:stretch>
            <a:fillRect/>
          </a:stretch>
        </p:blipFill>
        <p:spPr>
          <a:xfrm rot="8572238">
            <a:off x="4940456" y="1052626"/>
            <a:ext cx="8662987" cy="5143500"/>
          </a:xfrm>
          <a:prstGeom prst="rect">
            <a:avLst/>
          </a:prstGeom>
          <a:noFill/>
          <a:ln>
            <a:noFill/>
          </a:ln>
        </p:spPr>
      </p:pic>
      <p:sp>
        <p:nvSpPr>
          <p:cNvPr id="188" name="Google Shape;188;p23"/>
          <p:cNvSpPr/>
          <p:nvPr/>
        </p:nvSpPr>
        <p:spPr>
          <a:xfrm flipH="1" rot="1724940">
            <a:off x="8490663" y="4487094"/>
            <a:ext cx="158429" cy="158429"/>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p:nvPr/>
        </p:nvSpPr>
        <p:spPr>
          <a:xfrm flipH="1" rot="1724940">
            <a:off x="9078438" y="758544"/>
            <a:ext cx="158429" cy="158429"/>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txBox="1"/>
          <p:nvPr>
            <p:ph idx="2" type="body"/>
          </p:nvPr>
        </p:nvSpPr>
        <p:spPr>
          <a:xfrm>
            <a:off x="4572000" y="1575925"/>
            <a:ext cx="3852000" cy="2110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24"/>
          <p:cNvSpPr txBox="1"/>
          <p:nvPr>
            <p:ph type="title"/>
          </p:nvPr>
        </p:nvSpPr>
        <p:spPr>
          <a:xfrm rot="-742">
            <a:off x="1199750" y="3164749"/>
            <a:ext cx="4171800" cy="6045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3" name="Google Shape;193;p24"/>
          <p:cNvSpPr txBox="1"/>
          <p:nvPr>
            <p:ph idx="1" type="subTitle"/>
          </p:nvPr>
        </p:nvSpPr>
        <p:spPr>
          <a:xfrm>
            <a:off x="1199750" y="1205003"/>
            <a:ext cx="4563900" cy="1959300"/>
          </a:xfrm>
          <a:prstGeom prst="rect">
            <a:avLst/>
          </a:prstGeom>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4" name="Google Shape;194;p24"/>
          <p:cNvSpPr/>
          <p:nvPr/>
        </p:nvSpPr>
        <p:spPr>
          <a:xfrm flipH="1" rot="-3675446">
            <a:off x="6920390" y="1010909"/>
            <a:ext cx="1225266" cy="1225266"/>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p24"/>
          <p:cNvPicPr preferRelativeResize="0"/>
          <p:nvPr/>
        </p:nvPicPr>
        <p:blipFill>
          <a:blip r:embed="rId3">
            <a:alphaModFix amt="49000"/>
          </a:blip>
          <a:stretch>
            <a:fillRect/>
          </a:stretch>
        </p:blipFill>
        <p:spPr>
          <a:xfrm flipH="1" rot="-3395977">
            <a:off x="4184947" y="664758"/>
            <a:ext cx="6747130" cy="3280279"/>
          </a:xfrm>
          <a:prstGeom prst="rect">
            <a:avLst/>
          </a:prstGeom>
          <a:noFill/>
          <a:ln>
            <a:noFill/>
          </a:ln>
        </p:spPr>
      </p:pic>
      <p:sp>
        <p:nvSpPr>
          <p:cNvPr id="196" name="Google Shape;196;p24"/>
          <p:cNvSpPr/>
          <p:nvPr/>
        </p:nvSpPr>
        <p:spPr>
          <a:xfrm flipH="1" rot="-3674101">
            <a:off x="5926868" y="3982565"/>
            <a:ext cx="443874" cy="443874"/>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p:nvPr/>
        </p:nvSpPr>
        <p:spPr>
          <a:xfrm flipH="1" rot="-3674101">
            <a:off x="7028842" y="2082922"/>
            <a:ext cx="443874" cy="443874"/>
          </a:xfrm>
          <a:prstGeom prst="ellipse">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4"/>
          <p:cNvSpPr/>
          <p:nvPr/>
        </p:nvSpPr>
        <p:spPr>
          <a:xfrm flipH="1" rot="-3672425">
            <a:off x="7364310" y="2041184"/>
            <a:ext cx="210528" cy="210528"/>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
          <p:cNvSpPr/>
          <p:nvPr/>
        </p:nvSpPr>
        <p:spPr>
          <a:xfrm flipH="1" rot="-3676308">
            <a:off x="8176803" y="4052044"/>
            <a:ext cx="209714" cy="209714"/>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24"/>
          <p:cNvGrpSpPr/>
          <p:nvPr/>
        </p:nvGrpSpPr>
        <p:grpSpPr>
          <a:xfrm flipH="1" rot="-5400000">
            <a:off x="8268883" y="2760218"/>
            <a:ext cx="1482300" cy="1765375"/>
            <a:chOff x="307037" y="4131480"/>
            <a:chExt cx="1482300" cy="1765375"/>
          </a:xfrm>
        </p:grpSpPr>
        <p:sp>
          <p:nvSpPr>
            <p:cNvPr id="201" name="Google Shape;201;p24"/>
            <p:cNvSpPr/>
            <p:nvPr/>
          </p:nvSpPr>
          <p:spPr>
            <a:xfrm>
              <a:off x="307037" y="4414555"/>
              <a:ext cx="1482300" cy="1482300"/>
            </a:xfrm>
            <a:prstGeom prst="blockArc">
              <a:avLst>
                <a:gd fmla="val 10800000" name="adj1"/>
                <a:gd fmla="val 0" name="adj2"/>
                <a:gd fmla="val 25000" name="adj3"/>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p:nvPr/>
          </p:nvSpPr>
          <p:spPr>
            <a:xfrm rot="3675020">
              <a:off x="522899" y="4201984"/>
              <a:ext cx="394192" cy="394192"/>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MAIN_POINT_1">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25"/>
          <p:cNvSpPr txBox="1"/>
          <p:nvPr>
            <p:ph idx="1" type="subTitle"/>
          </p:nvPr>
        </p:nvSpPr>
        <p:spPr>
          <a:xfrm rot="318">
            <a:off x="1324700" y="2652900"/>
            <a:ext cx="6494400" cy="1071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5" name="Google Shape;205;p25"/>
          <p:cNvSpPr txBox="1"/>
          <p:nvPr>
            <p:ph type="title"/>
          </p:nvPr>
        </p:nvSpPr>
        <p:spPr>
          <a:xfrm>
            <a:off x="720000" y="1419000"/>
            <a:ext cx="7704000" cy="123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6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pic>
        <p:nvPicPr>
          <p:cNvPr id="206" name="Google Shape;206;p25"/>
          <p:cNvPicPr preferRelativeResize="0"/>
          <p:nvPr/>
        </p:nvPicPr>
        <p:blipFill>
          <a:blip r:embed="rId3">
            <a:alphaModFix amt="50000"/>
          </a:blip>
          <a:stretch>
            <a:fillRect/>
          </a:stretch>
        </p:blipFill>
        <p:spPr>
          <a:xfrm rot="-1212016">
            <a:off x="-431407" y="-809749"/>
            <a:ext cx="5835592" cy="2362199"/>
          </a:xfrm>
          <a:prstGeom prst="rect">
            <a:avLst/>
          </a:prstGeom>
          <a:noFill/>
          <a:ln>
            <a:noFill/>
          </a:ln>
        </p:spPr>
      </p:pic>
      <p:sp>
        <p:nvSpPr>
          <p:cNvPr id="207" name="Google Shape;207;p25"/>
          <p:cNvSpPr/>
          <p:nvPr/>
        </p:nvSpPr>
        <p:spPr>
          <a:xfrm>
            <a:off x="2735075" y="412500"/>
            <a:ext cx="255000" cy="255000"/>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5"/>
          <p:cNvSpPr/>
          <p:nvPr/>
        </p:nvSpPr>
        <p:spPr>
          <a:xfrm>
            <a:off x="6152325" y="4186400"/>
            <a:ext cx="1943100" cy="1943100"/>
          </a:xfrm>
          <a:prstGeom prst="blockArc">
            <a:avLst>
              <a:gd fmla="val 10800000" name="adj1"/>
              <a:gd fmla="val 0" name="adj2"/>
              <a:gd fmla="val 25000" name="adj3"/>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5"/>
          <p:cNvSpPr/>
          <p:nvPr/>
        </p:nvSpPr>
        <p:spPr>
          <a:xfrm>
            <a:off x="7590675" y="4186475"/>
            <a:ext cx="504900" cy="504600"/>
          </a:xfrm>
          <a:prstGeom prst="ellipse">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5"/>
          <p:cNvSpPr/>
          <p:nvPr/>
        </p:nvSpPr>
        <p:spPr>
          <a:xfrm>
            <a:off x="-133950" y="1029132"/>
            <a:ext cx="276000" cy="275700"/>
          </a:xfrm>
          <a:prstGeom prst="ellipse">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5"/>
          <p:cNvSpPr/>
          <p:nvPr/>
        </p:nvSpPr>
        <p:spPr>
          <a:xfrm rot="10800000">
            <a:off x="4381425" y="-709525"/>
            <a:ext cx="1419300" cy="1419300"/>
          </a:xfrm>
          <a:prstGeom prst="blockArc">
            <a:avLst>
              <a:gd fmla="val 10800000" name="adj1"/>
              <a:gd fmla="val 0" name="adj2"/>
              <a:gd fmla="val 25000" name="adj3"/>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5"/>
          <p:cNvSpPr/>
          <p:nvPr/>
        </p:nvSpPr>
        <p:spPr>
          <a:xfrm>
            <a:off x="6009675" y="5020107"/>
            <a:ext cx="276000" cy="275700"/>
          </a:xfrm>
          <a:prstGeom prst="ellipse">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gradFill>
          <a:gsLst>
            <a:gs pos="0">
              <a:schemeClr val="accent2"/>
            </a:gs>
            <a:gs pos="100000">
              <a:schemeClr val="accent4"/>
            </a:gs>
          </a:gsLst>
          <a:lin ang="2698631" scaled="0"/>
        </a:gradFill>
      </p:bgPr>
    </p:bg>
    <p:spTree>
      <p:nvGrpSpPr>
        <p:cNvPr id="213" name="Shape 213"/>
        <p:cNvGrpSpPr/>
        <p:nvPr/>
      </p:nvGrpSpPr>
      <p:grpSpPr>
        <a:xfrm>
          <a:off x="0" y="0"/>
          <a:ext cx="0" cy="0"/>
          <a:chOff x="0" y="0"/>
          <a:chExt cx="0" cy="0"/>
        </a:xfrm>
      </p:grpSpPr>
      <p:sp>
        <p:nvSpPr>
          <p:cNvPr id="214" name="Google Shape;214;p26"/>
          <p:cNvSpPr txBox="1"/>
          <p:nvPr>
            <p:ph type="title"/>
          </p:nvPr>
        </p:nvSpPr>
        <p:spPr>
          <a:xfrm>
            <a:off x="720000" y="584500"/>
            <a:ext cx="77040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 name="Google Shape;215;p26"/>
          <p:cNvSpPr txBox="1"/>
          <p:nvPr>
            <p:ph idx="2" type="title"/>
          </p:nvPr>
        </p:nvSpPr>
        <p:spPr>
          <a:xfrm>
            <a:off x="506850" y="2759325"/>
            <a:ext cx="27627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16" name="Google Shape;216;p26"/>
          <p:cNvSpPr txBox="1"/>
          <p:nvPr>
            <p:ph idx="1" type="subTitle"/>
          </p:nvPr>
        </p:nvSpPr>
        <p:spPr>
          <a:xfrm>
            <a:off x="720000" y="3132018"/>
            <a:ext cx="2336400" cy="95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7" name="Google Shape;217;p26"/>
          <p:cNvSpPr txBox="1"/>
          <p:nvPr>
            <p:ph idx="3" type="title"/>
          </p:nvPr>
        </p:nvSpPr>
        <p:spPr>
          <a:xfrm>
            <a:off x="3190650" y="2759313"/>
            <a:ext cx="27627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18" name="Google Shape;218;p26"/>
          <p:cNvSpPr txBox="1"/>
          <p:nvPr>
            <p:ph idx="4" type="subTitle"/>
          </p:nvPr>
        </p:nvSpPr>
        <p:spPr>
          <a:xfrm>
            <a:off x="3403800" y="3132006"/>
            <a:ext cx="2336400" cy="95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9" name="Google Shape;219;p26"/>
          <p:cNvSpPr txBox="1"/>
          <p:nvPr>
            <p:ph idx="5" type="title"/>
          </p:nvPr>
        </p:nvSpPr>
        <p:spPr>
          <a:xfrm>
            <a:off x="5874450" y="2759313"/>
            <a:ext cx="27627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20" name="Google Shape;220;p26"/>
          <p:cNvSpPr txBox="1"/>
          <p:nvPr>
            <p:ph idx="6" type="subTitle"/>
          </p:nvPr>
        </p:nvSpPr>
        <p:spPr>
          <a:xfrm>
            <a:off x="6087600" y="3131993"/>
            <a:ext cx="2336400" cy="95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221" name="Google Shape;221;p26"/>
          <p:cNvPicPr preferRelativeResize="0"/>
          <p:nvPr/>
        </p:nvPicPr>
        <p:blipFill>
          <a:blip r:embed="rId2">
            <a:alphaModFix/>
          </a:blip>
          <a:stretch>
            <a:fillRect/>
          </a:stretch>
        </p:blipFill>
        <p:spPr>
          <a:xfrm rot="10102378">
            <a:off x="-2208044" y="-1447801"/>
            <a:ext cx="8662988" cy="5143500"/>
          </a:xfrm>
          <a:prstGeom prst="rect">
            <a:avLst/>
          </a:prstGeom>
          <a:noFill/>
          <a:ln>
            <a:noFill/>
          </a:ln>
        </p:spPr>
      </p:pic>
      <p:grpSp>
        <p:nvGrpSpPr>
          <p:cNvPr id="222" name="Google Shape;222;p26"/>
          <p:cNvGrpSpPr/>
          <p:nvPr/>
        </p:nvGrpSpPr>
        <p:grpSpPr>
          <a:xfrm flipH="1" rot="10800000">
            <a:off x="302708" y="-754845"/>
            <a:ext cx="1482300" cy="1765375"/>
            <a:chOff x="307037" y="4131480"/>
            <a:chExt cx="1482300" cy="1765375"/>
          </a:xfrm>
        </p:grpSpPr>
        <p:sp>
          <p:nvSpPr>
            <p:cNvPr id="223" name="Google Shape;223;p26"/>
            <p:cNvSpPr/>
            <p:nvPr/>
          </p:nvSpPr>
          <p:spPr>
            <a:xfrm>
              <a:off x="307037" y="4414555"/>
              <a:ext cx="1482300" cy="1482300"/>
            </a:xfrm>
            <a:prstGeom prst="blockArc">
              <a:avLst>
                <a:gd fmla="val 10800000" name="adj1"/>
                <a:gd fmla="val 0" name="adj2"/>
                <a:gd fmla="val 25000" name="adj3"/>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
            <p:cNvSpPr/>
            <p:nvPr/>
          </p:nvSpPr>
          <p:spPr>
            <a:xfrm rot="3675020">
              <a:off x="522899" y="4201984"/>
              <a:ext cx="394192" cy="394192"/>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5" name="Google Shape;225;p26"/>
          <p:cNvPicPr preferRelativeResize="0"/>
          <p:nvPr/>
        </p:nvPicPr>
        <p:blipFill>
          <a:blip r:embed="rId2">
            <a:alphaModFix/>
          </a:blip>
          <a:stretch>
            <a:fillRect/>
          </a:stretch>
        </p:blipFill>
        <p:spPr>
          <a:xfrm>
            <a:off x="1888206" y="1920950"/>
            <a:ext cx="8662988"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gradFill>
          <a:gsLst>
            <a:gs pos="0">
              <a:schemeClr val="accent2"/>
            </a:gs>
            <a:gs pos="100000">
              <a:schemeClr val="accent4"/>
            </a:gs>
          </a:gsLst>
          <a:lin ang="2698631" scaled="0"/>
        </a:gradFill>
      </p:bgPr>
    </p:bg>
    <p:spTree>
      <p:nvGrpSpPr>
        <p:cNvPr id="226" name="Shape 226"/>
        <p:cNvGrpSpPr/>
        <p:nvPr/>
      </p:nvGrpSpPr>
      <p:grpSpPr>
        <a:xfrm>
          <a:off x="0" y="0"/>
          <a:ext cx="0" cy="0"/>
          <a:chOff x="0" y="0"/>
          <a:chExt cx="0" cy="0"/>
        </a:xfrm>
      </p:grpSpPr>
      <p:sp>
        <p:nvSpPr>
          <p:cNvPr id="227" name="Google Shape;227;p27"/>
          <p:cNvSpPr txBox="1"/>
          <p:nvPr>
            <p:ph type="title"/>
          </p:nvPr>
        </p:nvSpPr>
        <p:spPr>
          <a:xfrm>
            <a:off x="720000" y="584500"/>
            <a:ext cx="77040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8" name="Google Shape;228;p27"/>
          <p:cNvSpPr txBox="1"/>
          <p:nvPr>
            <p:ph idx="2" type="title"/>
          </p:nvPr>
        </p:nvSpPr>
        <p:spPr>
          <a:xfrm>
            <a:off x="1005225" y="2497006"/>
            <a:ext cx="2011800" cy="380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29" name="Google Shape;229;p27"/>
          <p:cNvSpPr txBox="1"/>
          <p:nvPr>
            <p:ph idx="1" type="subTitle"/>
          </p:nvPr>
        </p:nvSpPr>
        <p:spPr>
          <a:xfrm>
            <a:off x="1005225" y="2801876"/>
            <a:ext cx="2011800" cy="146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0" name="Google Shape;230;p27"/>
          <p:cNvSpPr txBox="1"/>
          <p:nvPr>
            <p:ph idx="3" type="title"/>
          </p:nvPr>
        </p:nvSpPr>
        <p:spPr>
          <a:xfrm>
            <a:off x="3566100" y="2495206"/>
            <a:ext cx="2011800" cy="384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31" name="Google Shape;231;p27"/>
          <p:cNvSpPr txBox="1"/>
          <p:nvPr>
            <p:ph idx="4" type="subTitle"/>
          </p:nvPr>
        </p:nvSpPr>
        <p:spPr>
          <a:xfrm>
            <a:off x="3566550" y="2801876"/>
            <a:ext cx="2010900" cy="146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2" name="Google Shape;232;p27"/>
          <p:cNvSpPr txBox="1"/>
          <p:nvPr>
            <p:ph idx="5" type="title"/>
          </p:nvPr>
        </p:nvSpPr>
        <p:spPr>
          <a:xfrm>
            <a:off x="6126975" y="2495206"/>
            <a:ext cx="2011800" cy="384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33" name="Google Shape;233;p27"/>
          <p:cNvSpPr txBox="1"/>
          <p:nvPr>
            <p:ph idx="6" type="subTitle"/>
          </p:nvPr>
        </p:nvSpPr>
        <p:spPr>
          <a:xfrm>
            <a:off x="6126975" y="2801876"/>
            <a:ext cx="2011800" cy="146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234" name="Google Shape;234;p27"/>
          <p:cNvPicPr preferRelativeResize="0"/>
          <p:nvPr/>
        </p:nvPicPr>
        <p:blipFill>
          <a:blip r:embed="rId2">
            <a:alphaModFix/>
          </a:blip>
          <a:stretch>
            <a:fillRect/>
          </a:stretch>
        </p:blipFill>
        <p:spPr>
          <a:xfrm rot="-2227762">
            <a:off x="-4421119" y="-1039274"/>
            <a:ext cx="8662987" cy="5143500"/>
          </a:xfrm>
          <a:prstGeom prst="rect">
            <a:avLst/>
          </a:prstGeom>
          <a:noFill/>
          <a:ln>
            <a:noFill/>
          </a:ln>
        </p:spPr>
      </p:pic>
      <p:sp>
        <p:nvSpPr>
          <p:cNvPr id="235" name="Google Shape;235;p27"/>
          <p:cNvSpPr/>
          <p:nvPr/>
        </p:nvSpPr>
        <p:spPr>
          <a:xfrm flipH="1" rot="-9075060">
            <a:off x="533233" y="511329"/>
            <a:ext cx="158429" cy="158429"/>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flipH="1" rot="-9075060">
            <a:off x="-54542" y="4239879"/>
            <a:ext cx="158429" cy="158429"/>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gradFill>
          <a:gsLst>
            <a:gs pos="0">
              <a:schemeClr val="accent2"/>
            </a:gs>
            <a:gs pos="100000">
              <a:schemeClr val="accent4"/>
            </a:gs>
          </a:gsLst>
          <a:lin ang="2698631" scaled="0"/>
        </a:gradFill>
      </p:bgPr>
    </p:bg>
    <p:spTree>
      <p:nvGrpSpPr>
        <p:cNvPr id="237" name="Shape 237"/>
        <p:cNvGrpSpPr/>
        <p:nvPr/>
      </p:nvGrpSpPr>
      <p:grpSpPr>
        <a:xfrm>
          <a:off x="0" y="0"/>
          <a:ext cx="0" cy="0"/>
          <a:chOff x="0" y="0"/>
          <a:chExt cx="0" cy="0"/>
        </a:xfrm>
      </p:grpSpPr>
      <p:sp>
        <p:nvSpPr>
          <p:cNvPr id="238" name="Google Shape;238;p28"/>
          <p:cNvSpPr txBox="1"/>
          <p:nvPr>
            <p:ph type="title"/>
          </p:nvPr>
        </p:nvSpPr>
        <p:spPr>
          <a:xfrm>
            <a:off x="720000" y="584500"/>
            <a:ext cx="77040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9" name="Google Shape;239;p28"/>
          <p:cNvSpPr txBox="1"/>
          <p:nvPr>
            <p:ph idx="2" type="title"/>
          </p:nvPr>
        </p:nvSpPr>
        <p:spPr>
          <a:xfrm>
            <a:off x="940913" y="1788688"/>
            <a:ext cx="2432400" cy="3579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40" name="Google Shape;240;p28"/>
          <p:cNvSpPr txBox="1"/>
          <p:nvPr>
            <p:ph idx="1" type="subTitle"/>
          </p:nvPr>
        </p:nvSpPr>
        <p:spPr>
          <a:xfrm>
            <a:off x="938847" y="2109250"/>
            <a:ext cx="2436600" cy="56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1" name="Google Shape;241;p28"/>
          <p:cNvSpPr txBox="1"/>
          <p:nvPr>
            <p:ph idx="3" type="title"/>
          </p:nvPr>
        </p:nvSpPr>
        <p:spPr>
          <a:xfrm>
            <a:off x="5772755" y="1777850"/>
            <a:ext cx="2432400" cy="3567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42" name="Google Shape;242;p28"/>
          <p:cNvSpPr txBox="1"/>
          <p:nvPr>
            <p:ph idx="4" type="subTitle"/>
          </p:nvPr>
        </p:nvSpPr>
        <p:spPr>
          <a:xfrm>
            <a:off x="5772763" y="2097800"/>
            <a:ext cx="2432400" cy="56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3" name="Google Shape;243;p28"/>
          <p:cNvSpPr txBox="1"/>
          <p:nvPr>
            <p:ph idx="5" type="title"/>
          </p:nvPr>
        </p:nvSpPr>
        <p:spPr>
          <a:xfrm>
            <a:off x="940938" y="3406850"/>
            <a:ext cx="2432400" cy="3567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44" name="Google Shape;244;p28"/>
          <p:cNvSpPr txBox="1"/>
          <p:nvPr>
            <p:ph idx="6" type="subTitle"/>
          </p:nvPr>
        </p:nvSpPr>
        <p:spPr>
          <a:xfrm>
            <a:off x="938837" y="3728469"/>
            <a:ext cx="2436600" cy="56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5" name="Google Shape;245;p28"/>
          <p:cNvSpPr txBox="1"/>
          <p:nvPr>
            <p:ph idx="7" type="title"/>
          </p:nvPr>
        </p:nvSpPr>
        <p:spPr>
          <a:xfrm>
            <a:off x="5772743" y="3406850"/>
            <a:ext cx="2432400" cy="3567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46" name="Google Shape;246;p28"/>
          <p:cNvSpPr txBox="1"/>
          <p:nvPr>
            <p:ph idx="8" type="subTitle"/>
          </p:nvPr>
        </p:nvSpPr>
        <p:spPr>
          <a:xfrm>
            <a:off x="5772752" y="3728469"/>
            <a:ext cx="2432400" cy="56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247" name="Google Shape;247;p28"/>
          <p:cNvPicPr preferRelativeResize="0"/>
          <p:nvPr/>
        </p:nvPicPr>
        <p:blipFill>
          <a:blip r:embed="rId2">
            <a:alphaModFix amt="60000"/>
          </a:blip>
          <a:stretch>
            <a:fillRect/>
          </a:stretch>
        </p:blipFill>
        <p:spPr>
          <a:xfrm flipH="1" rot="3092066">
            <a:off x="6101000" y="183101"/>
            <a:ext cx="5188645" cy="2522600"/>
          </a:xfrm>
          <a:prstGeom prst="rect">
            <a:avLst/>
          </a:prstGeom>
          <a:noFill/>
          <a:ln>
            <a:noFill/>
          </a:ln>
        </p:spPr>
      </p:pic>
      <p:sp>
        <p:nvSpPr>
          <p:cNvPr id="248" name="Google Shape;248;p28"/>
          <p:cNvSpPr/>
          <p:nvPr/>
        </p:nvSpPr>
        <p:spPr>
          <a:xfrm flipH="1" rot="-3675020">
            <a:off x="6499692" y="119809"/>
            <a:ext cx="394192" cy="394192"/>
          </a:xfrm>
          <a:prstGeom prst="ellipse">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p:nvPr/>
        </p:nvSpPr>
        <p:spPr>
          <a:xfrm flipH="1" rot="-3672803">
            <a:off x="8684843" y="783673"/>
            <a:ext cx="186897" cy="186897"/>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flipH="1" rot="-3675020">
            <a:off x="8894229" y="2919909"/>
            <a:ext cx="394192" cy="394192"/>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gradFill>
          <a:gsLst>
            <a:gs pos="0">
              <a:schemeClr val="accent2"/>
            </a:gs>
            <a:gs pos="100000">
              <a:schemeClr val="accent4"/>
            </a:gs>
          </a:gsLst>
          <a:lin ang="2698631" scaled="0"/>
        </a:gradFill>
      </p:bgPr>
    </p:bg>
    <p:spTree>
      <p:nvGrpSpPr>
        <p:cNvPr id="251" name="Shape 251"/>
        <p:cNvGrpSpPr/>
        <p:nvPr/>
      </p:nvGrpSpPr>
      <p:grpSpPr>
        <a:xfrm>
          <a:off x="0" y="0"/>
          <a:ext cx="0" cy="0"/>
          <a:chOff x="0" y="0"/>
          <a:chExt cx="0" cy="0"/>
        </a:xfrm>
      </p:grpSpPr>
      <p:sp>
        <p:nvSpPr>
          <p:cNvPr id="252" name="Google Shape;252;p29"/>
          <p:cNvSpPr txBox="1"/>
          <p:nvPr>
            <p:ph type="title"/>
          </p:nvPr>
        </p:nvSpPr>
        <p:spPr>
          <a:xfrm>
            <a:off x="720000" y="584500"/>
            <a:ext cx="77040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3" name="Google Shape;253;p29"/>
          <p:cNvSpPr txBox="1"/>
          <p:nvPr>
            <p:ph idx="2" type="title"/>
          </p:nvPr>
        </p:nvSpPr>
        <p:spPr>
          <a:xfrm>
            <a:off x="1073575" y="2026013"/>
            <a:ext cx="2057400" cy="36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54" name="Google Shape;254;p29"/>
          <p:cNvSpPr txBox="1"/>
          <p:nvPr>
            <p:ph idx="1" type="subTitle"/>
          </p:nvPr>
        </p:nvSpPr>
        <p:spPr>
          <a:xfrm>
            <a:off x="1073575" y="2344600"/>
            <a:ext cx="2057400" cy="56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5" name="Google Shape;255;p29"/>
          <p:cNvSpPr txBox="1"/>
          <p:nvPr>
            <p:ph idx="3" type="title"/>
          </p:nvPr>
        </p:nvSpPr>
        <p:spPr>
          <a:xfrm>
            <a:off x="3543033" y="2026013"/>
            <a:ext cx="2057400" cy="36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56" name="Google Shape;256;p29"/>
          <p:cNvSpPr txBox="1"/>
          <p:nvPr>
            <p:ph idx="4" type="subTitle"/>
          </p:nvPr>
        </p:nvSpPr>
        <p:spPr>
          <a:xfrm>
            <a:off x="3543059" y="2344600"/>
            <a:ext cx="2057400" cy="56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7" name="Google Shape;257;p29"/>
          <p:cNvSpPr txBox="1"/>
          <p:nvPr>
            <p:ph idx="5" type="title"/>
          </p:nvPr>
        </p:nvSpPr>
        <p:spPr>
          <a:xfrm>
            <a:off x="1073838" y="3711775"/>
            <a:ext cx="20574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58" name="Google Shape;258;p29"/>
          <p:cNvSpPr txBox="1"/>
          <p:nvPr>
            <p:ph idx="6" type="subTitle"/>
          </p:nvPr>
        </p:nvSpPr>
        <p:spPr>
          <a:xfrm>
            <a:off x="1073838" y="4045800"/>
            <a:ext cx="2057400" cy="55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9" name="Google Shape;259;p29"/>
          <p:cNvSpPr txBox="1"/>
          <p:nvPr>
            <p:ph idx="7" type="title"/>
          </p:nvPr>
        </p:nvSpPr>
        <p:spPr>
          <a:xfrm>
            <a:off x="3543319" y="3711775"/>
            <a:ext cx="20574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0" name="Google Shape;260;p29"/>
          <p:cNvSpPr txBox="1"/>
          <p:nvPr>
            <p:ph idx="8" type="subTitle"/>
          </p:nvPr>
        </p:nvSpPr>
        <p:spPr>
          <a:xfrm>
            <a:off x="3543059" y="4045800"/>
            <a:ext cx="2057400" cy="55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1" name="Google Shape;261;p29"/>
          <p:cNvSpPr txBox="1"/>
          <p:nvPr>
            <p:ph idx="9" type="title"/>
          </p:nvPr>
        </p:nvSpPr>
        <p:spPr>
          <a:xfrm>
            <a:off x="6010149" y="2026013"/>
            <a:ext cx="2057400" cy="36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2" name="Google Shape;262;p29"/>
          <p:cNvSpPr txBox="1"/>
          <p:nvPr>
            <p:ph idx="13" type="subTitle"/>
          </p:nvPr>
        </p:nvSpPr>
        <p:spPr>
          <a:xfrm>
            <a:off x="6010150" y="2344600"/>
            <a:ext cx="2059800" cy="56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3" name="Google Shape;263;p29"/>
          <p:cNvSpPr txBox="1"/>
          <p:nvPr>
            <p:ph idx="14" type="title"/>
          </p:nvPr>
        </p:nvSpPr>
        <p:spPr>
          <a:xfrm>
            <a:off x="6011348" y="3711775"/>
            <a:ext cx="20574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4" name="Google Shape;264;p29"/>
          <p:cNvSpPr txBox="1"/>
          <p:nvPr>
            <p:ph idx="15" type="subTitle"/>
          </p:nvPr>
        </p:nvSpPr>
        <p:spPr>
          <a:xfrm>
            <a:off x="6010148" y="4045800"/>
            <a:ext cx="2059800" cy="55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265" name="Google Shape;265;p29"/>
          <p:cNvPicPr preferRelativeResize="0"/>
          <p:nvPr/>
        </p:nvPicPr>
        <p:blipFill>
          <a:blip r:embed="rId2">
            <a:alphaModFix/>
          </a:blip>
          <a:stretch>
            <a:fillRect/>
          </a:stretch>
        </p:blipFill>
        <p:spPr>
          <a:xfrm rot="-2227762">
            <a:off x="-4421119" y="-1039274"/>
            <a:ext cx="8662987" cy="5143500"/>
          </a:xfrm>
          <a:prstGeom prst="rect">
            <a:avLst/>
          </a:prstGeom>
          <a:noFill/>
          <a:ln>
            <a:noFill/>
          </a:ln>
        </p:spPr>
      </p:pic>
      <p:sp>
        <p:nvSpPr>
          <p:cNvPr id="266" name="Google Shape;266;p29"/>
          <p:cNvSpPr/>
          <p:nvPr/>
        </p:nvSpPr>
        <p:spPr>
          <a:xfrm flipH="1" rot="-9075060">
            <a:off x="533233" y="511329"/>
            <a:ext cx="158429" cy="158429"/>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flipH="1" rot="-9075060">
            <a:off x="-54542" y="4239879"/>
            <a:ext cx="158429" cy="158429"/>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29"/>
          <p:cNvGrpSpPr/>
          <p:nvPr/>
        </p:nvGrpSpPr>
        <p:grpSpPr>
          <a:xfrm flipH="1" rot="-5400000">
            <a:off x="8268883" y="2760218"/>
            <a:ext cx="1482300" cy="1765375"/>
            <a:chOff x="307037" y="4131480"/>
            <a:chExt cx="1482300" cy="1765375"/>
          </a:xfrm>
        </p:grpSpPr>
        <p:sp>
          <p:nvSpPr>
            <p:cNvPr id="269" name="Google Shape;269;p29"/>
            <p:cNvSpPr/>
            <p:nvPr/>
          </p:nvSpPr>
          <p:spPr>
            <a:xfrm>
              <a:off x="307037" y="4414555"/>
              <a:ext cx="1482300" cy="1482300"/>
            </a:xfrm>
            <a:prstGeom prst="blockArc">
              <a:avLst>
                <a:gd fmla="val 10800000" name="adj1"/>
                <a:gd fmla="val 0" name="adj2"/>
                <a:gd fmla="val 25000" name="adj3"/>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rot="3675020">
              <a:off x="522899" y="4201984"/>
              <a:ext cx="394192" cy="394192"/>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30"/>
          <p:cNvSpPr txBox="1"/>
          <p:nvPr>
            <p:ph hasCustomPrompt="1" type="title"/>
          </p:nvPr>
        </p:nvSpPr>
        <p:spPr>
          <a:xfrm rot="-270">
            <a:off x="2665475" y="611525"/>
            <a:ext cx="3813000" cy="643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36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73" name="Google Shape;273;p30"/>
          <p:cNvSpPr txBox="1"/>
          <p:nvPr>
            <p:ph idx="1" type="subTitle"/>
          </p:nvPr>
        </p:nvSpPr>
        <p:spPr>
          <a:xfrm>
            <a:off x="2665522" y="1228327"/>
            <a:ext cx="3813000" cy="34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4" name="Google Shape;274;p30"/>
          <p:cNvSpPr txBox="1"/>
          <p:nvPr>
            <p:ph hasCustomPrompt="1" idx="2" type="title"/>
          </p:nvPr>
        </p:nvSpPr>
        <p:spPr>
          <a:xfrm>
            <a:off x="2667932" y="3572563"/>
            <a:ext cx="3808200" cy="64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36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75" name="Google Shape;275;p30"/>
          <p:cNvSpPr txBox="1"/>
          <p:nvPr>
            <p:ph idx="3" type="subTitle"/>
          </p:nvPr>
        </p:nvSpPr>
        <p:spPr>
          <a:xfrm>
            <a:off x="2670351" y="4203750"/>
            <a:ext cx="3808200" cy="33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6" name="Google Shape;276;p30"/>
          <p:cNvSpPr txBox="1"/>
          <p:nvPr>
            <p:ph hasCustomPrompt="1" idx="4" type="title"/>
          </p:nvPr>
        </p:nvSpPr>
        <p:spPr>
          <a:xfrm>
            <a:off x="2667874" y="2082458"/>
            <a:ext cx="3808200" cy="640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36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77" name="Google Shape;277;p30"/>
          <p:cNvSpPr txBox="1"/>
          <p:nvPr>
            <p:ph idx="5" type="subTitle"/>
          </p:nvPr>
        </p:nvSpPr>
        <p:spPr>
          <a:xfrm>
            <a:off x="2667885" y="2722645"/>
            <a:ext cx="3808200" cy="33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278" name="Google Shape;278;p30"/>
          <p:cNvPicPr preferRelativeResize="0"/>
          <p:nvPr/>
        </p:nvPicPr>
        <p:blipFill>
          <a:blip r:embed="rId3">
            <a:alphaModFix amt="49000"/>
          </a:blip>
          <a:stretch>
            <a:fillRect/>
          </a:stretch>
        </p:blipFill>
        <p:spPr>
          <a:xfrm flipH="1" rot="6786017">
            <a:off x="-2215630" y="1004870"/>
            <a:ext cx="6747132" cy="3280279"/>
          </a:xfrm>
          <a:prstGeom prst="rect">
            <a:avLst/>
          </a:prstGeom>
          <a:noFill/>
          <a:ln>
            <a:noFill/>
          </a:ln>
        </p:spPr>
      </p:pic>
      <p:grpSp>
        <p:nvGrpSpPr>
          <p:cNvPr id="279" name="Google Shape;279;p30"/>
          <p:cNvGrpSpPr/>
          <p:nvPr/>
        </p:nvGrpSpPr>
        <p:grpSpPr>
          <a:xfrm flipH="1" rot="5400000">
            <a:off x="-591034" y="652627"/>
            <a:ext cx="1482300" cy="1765375"/>
            <a:chOff x="307037" y="4131480"/>
            <a:chExt cx="1482300" cy="1765375"/>
          </a:xfrm>
        </p:grpSpPr>
        <p:sp>
          <p:nvSpPr>
            <p:cNvPr id="280" name="Google Shape;280;p30"/>
            <p:cNvSpPr/>
            <p:nvPr/>
          </p:nvSpPr>
          <p:spPr>
            <a:xfrm>
              <a:off x="307037" y="4414555"/>
              <a:ext cx="1482300" cy="1482300"/>
            </a:xfrm>
            <a:prstGeom prst="blockArc">
              <a:avLst>
                <a:gd fmla="val 10800000" name="adj1"/>
                <a:gd fmla="val 0" name="adj2"/>
                <a:gd fmla="val 25000" name="adj3"/>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0"/>
            <p:cNvSpPr/>
            <p:nvPr/>
          </p:nvSpPr>
          <p:spPr>
            <a:xfrm rot="3675020">
              <a:off x="522899" y="4201984"/>
              <a:ext cx="394192" cy="394192"/>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30"/>
          <p:cNvSpPr/>
          <p:nvPr/>
        </p:nvSpPr>
        <p:spPr>
          <a:xfrm rot="3678880">
            <a:off x="8399963" y="1025937"/>
            <a:ext cx="348126" cy="348126"/>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0"/>
          <p:cNvSpPr/>
          <p:nvPr/>
        </p:nvSpPr>
        <p:spPr>
          <a:xfrm rot="3678203">
            <a:off x="8589000" y="1448465"/>
            <a:ext cx="923419" cy="923419"/>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0"/>
          <p:cNvSpPr/>
          <p:nvPr/>
        </p:nvSpPr>
        <p:spPr>
          <a:xfrm rot="3677995">
            <a:off x="8664221" y="2217693"/>
            <a:ext cx="183664" cy="183664"/>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30"/>
          <p:cNvGrpSpPr/>
          <p:nvPr/>
        </p:nvGrpSpPr>
        <p:grpSpPr>
          <a:xfrm>
            <a:off x="7471966" y="4126177"/>
            <a:ext cx="1482300" cy="1765375"/>
            <a:chOff x="307037" y="4131480"/>
            <a:chExt cx="1482300" cy="1765375"/>
          </a:xfrm>
        </p:grpSpPr>
        <p:sp>
          <p:nvSpPr>
            <p:cNvPr id="286" name="Google Shape;286;p30"/>
            <p:cNvSpPr/>
            <p:nvPr/>
          </p:nvSpPr>
          <p:spPr>
            <a:xfrm>
              <a:off x="307037" y="4414555"/>
              <a:ext cx="1482300" cy="1482300"/>
            </a:xfrm>
            <a:prstGeom prst="blockArc">
              <a:avLst>
                <a:gd fmla="val 10800000" name="adj1"/>
                <a:gd fmla="val 0" name="adj2"/>
                <a:gd fmla="val 25000" name="adj3"/>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0"/>
            <p:cNvSpPr/>
            <p:nvPr/>
          </p:nvSpPr>
          <p:spPr>
            <a:xfrm rot="3675020">
              <a:off x="522899" y="4201984"/>
              <a:ext cx="394192" cy="394192"/>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accent2"/>
            </a:gs>
            <a:gs pos="100000">
              <a:schemeClr val="accent4"/>
            </a:gs>
          </a:gsLst>
          <a:lin ang="2700006" scaled="0"/>
        </a:gradFill>
      </p:bgPr>
    </p:bg>
    <p:spTree>
      <p:nvGrpSpPr>
        <p:cNvPr id="25" name="Shape 25"/>
        <p:cNvGrpSpPr/>
        <p:nvPr/>
      </p:nvGrpSpPr>
      <p:grpSpPr>
        <a:xfrm>
          <a:off x="0" y="0"/>
          <a:ext cx="0" cy="0"/>
          <a:chOff x="0" y="0"/>
          <a:chExt cx="0" cy="0"/>
        </a:xfrm>
      </p:grpSpPr>
      <p:sp>
        <p:nvSpPr>
          <p:cNvPr id="26" name="Google Shape;26;p4"/>
          <p:cNvSpPr txBox="1"/>
          <p:nvPr>
            <p:ph type="title"/>
          </p:nvPr>
        </p:nvSpPr>
        <p:spPr>
          <a:xfrm>
            <a:off x="720000" y="595950"/>
            <a:ext cx="7704000" cy="32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4"/>
          <p:cNvSpPr txBox="1"/>
          <p:nvPr>
            <p:ph idx="1" type="body"/>
          </p:nvPr>
        </p:nvSpPr>
        <p:spPr>
          <a:xfrm>
            <a:off x="720000" y="1237083"/>
            <a:ext cx="7704000" cy="33663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05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pic>
        <p:nvPicPr>
          <p:cNvPr id="28" name="Google Shape;28;p4"/>
          <p:cNvPicPr preferRelativeResize="0"/>
          <p:nvPr/>
        </p:nvPicPr>
        <p:blipFill>
          <a:blip r:embed="rId2">
            <a:alphaModFix/>
          </a:blip>
          <a:stretch>
            <a:fillRect/>
          </a:stretch>
        </p:blipFill>
        <p:spPr>
          <a:xfrm>
            <a:off x="2166681" y="2031750"/>
            <a:ext cx="8662988" cy="5143500"/>
          </a:xfrm>
          <a:prstGeom prst="rect">
            <a:avLst/>
          </a:prstGeom>
          <a:noFill/>
          <a:ln>
            <a:noFill/>
          </a:ln>
        </p:spPr>
      </p:pic>
      <p:sp>
        <p:nvSpPr>
          <p:cNvPr id="29" name="Google Shape;29;p4"/>
          <p:cNvSpPr/>
          <p:nvPr/>
        </p:nvSpPr>
        <p:spPr>
          <a:xfrm rot="10800000">
            <a:off x="341150" y="-733831"/>
            <a:ext cx="1482300" cy="1482300"/>
          </a:xfrm>
          <a:prstGeom prst="blockArc">
            <a:avLst>
              <a:gd fmla="val 10800000" name="adj1"/>
              <a:gd fmla="val 0" name="adj2"/>
              <a:gd fmla="val 25000" name="adj3"/>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rot="3675020">
            <a:off x="204649" y="284259"/>
            <a:ext cx="394192" cy="394192"/>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TITLE_AND_TWO_COLUMNS_1">
    <p:bg>
      <p:bgPr>
        <a:gradFill>
          <a:gsLst>
            <a:gs pos="0">
              <a:schemeClr val="accent2"/>
            </a:gs>
            <a:gs pos="100000">
              <a:schemeClr val="accent4"/>
            </a:gs>
          </a:gsLst>
          <a:lin ang="2698631" scaled="0"/>
        </a:gradFill>
      </p:bgPr>
    </p:bg>
    <p:spTree>
      <p:nvGrpSpPr>
        <p:cNvPr id="288" name="Shape 288"/>
        <p:cNvGrpSpPr/>
        <p:nvPr/>
      </p:nvGrpSpPr>
      <p:grpSpPr>
        <a:xfrm>
          <a:off x="0" y="0"/>
          <a:ext cx="0" cy="0"/>
          <a:chOff x="0" y="0"/>
          <a:chExt cx="0" cy="0"/>
        </a:xfrm>
      </p:grpSpPr>
      <p:sp>
        <p:nvSpPr>
          <p:cNvPr id="289" name="Google Shape;289;p31"/>
          <p:cNvSpPr txBox="1"/>
          <p:nvPr>
            <p:ph idx="1" type="subTitle"/>
          </p:nvPr>
        </p:nvSpPr>
        <p:spPr>
          <a:xfrm>
            <a:off x="1290775" y="3998325"/>
            <a:ext cx="29076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0" name="Google Shape;290;p31"/>
          <p:cNvSpPr txBox="1"/>
          <p:nvPr>
            <p:ph idx="2" type="subTitle"/>
          </p:nvPr>
        </p:nvSpPr>
        <p:spPr>
          <a:xfrm>
            <a:off x="4945650" y="3998325"/>
            <a:ext cx="29076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1" name="Google Shape;291;p31"/>
          <p:cNvSpPr txBox="1"/>
          <p:nvPr>
            <p:ph hasCustomPrompt="1" type="title"/>
          </p:nvPr>
        </p:nvSpPr>
        <p:spPr>
          <a:xfrm>
            <a:off x="1290775" y="3147525"/>
            <a:ext cx="2907600" cy="850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92" name="Google Shape;292;p31"/>
          <p:cNvSpPr txBox="1"/>
          <p:nvPr>
            <p:ph hasCustomPrompt="1" idx="3" type="title"/>
          </p:nvPr>
        </p:nvSpPr>
        <p:spPr>
          <a:xfrm>
            <a:off x="4945650" y="3147525"/>
            <a:ext cx="2907600" cy="850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93" name="Google Shape;293;p31"/>
          <p:cNvSpPr txBox="1"/>
          <p:nvPr>
            <p:ph idx="4" type="title"/>
          </p:nvPr>
        </p:nvSpPr>
        <p:spPr>
          <a:xfrm>
            <a:off x="720000" y="584500"/>
            <a:ext cx="77040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94" name="Google Shape;294;p31"/>
          <p:cNvPicPr preferRelativeResize="0"/>
          <p:nvPr/>
        </p:nvPicPr>
        <p:blipFill>
          <a:blip r:embed="rId2">
            <a:alphaModFix/>
          </a:blip>
          <a:stretch>
            <a:fillRect/>
          </a:stretch>
        </p:blipFill>
        <p:spPr>
          <a:xfrm flipH="1" rot="3340112">
            <a:off x="4853563" y="-567060"/>
            <a:ext cx="8662985" cy="5143499"/>
          </a:xfrm>
          <a:prstGeom prst="rect">
            <a:avLst/>
          </a:prstGeom>
          <a:noFill/>
          <a:ln>
            <a:noFill/>
          </a:ln>
        </p:spPr>
      </p:pic>
      <p:sp>
        <p:nvSpPr>
          <p:cNvPr id="295" name="Google Shape;295;p31"/>
          <p:cNvSpPr/>
          <p:nvPr/>
        </p:nvSpPr>
        <p:spPr>
          <a:xfrm rot="10185200">
            <a:off x="8752340" y="853642"/>
            <a:ext cx="158528" cy="158528"/>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rot="10185200">
            <a:off x="8124110" y="4575589"/>
            <a:ext cx="158528" cy="158528"/>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 name="Google Shape;297;p31"/>
          <p:cNvPicPr preferRelativeResize="0"/>
          <p:nvPr/>
        </p:nvPicPr>
        <p:blipFill>
          <a:blip r:embed="rId2">
            <a:alphaModFix/>
          </a:blip>
          <a:stretch>
            <a:fillRect/>
          </a:stretch>
        </p:blipFill>
        <p:spPr>
          <a:xfrm rot="7572410">
            <a:off x="-2788914" y="-1077375"/>
            <a:ext cx="8662986" cy="5143499"/>
          </a:xfrm>
          <a:prstGeom prst="rect">
            <a:avLst/>
          </a:prstGeom>
          <a:noFill/>
          <a:ln>
            <a:noFill/>
          </a:ln>
        </p:spPr>
      </p:pic>
      <p:sp>
        <p:nvSpPr>
          <p:cNvPr id="298" name="Google Shape;298;p31"/>
          <p:cNvSpPr/>
          <p:nvPr/>
        </p:nvSpPr>
        <p:spPr>
          <a:xfrm rot="-728415">
            <a:off x="900419" y="599382"/>
            <a:ext cx="158341" cy="158341"/>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1"/>
          <p:cNvSpPr/>
          <p:nvPr/>
        </p:nvSpPr>
        <p:spPr>
          <a:xfrm rot="-728415">
            <a:off x="640829" y="3493745"/>
            <a:ext cx="158341" cy="158341"/>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blipFill>
          <a:blip r:embed="rId2">
            <a:alphaModFix/>
          </a:blip>
          <a:stretch>
            <a:fillRect/>
          </a:stretch>
        </a:blipFill>
      </p:bgPr>
    </p:bg>
    <p:spTree>
      <p:nvGrpSpPr>
        <p:cNvPr id="300" name="Shape 300"/>
        <p:cNvGrpSpPr/>
        <p:nvPr/>
      </p:nvGrpSpPr>
      <p:grpSpPr>
        <a:xfrm>
          <a:off x="0" y="0"/>
          <a:ext cx="0" cy="0"/>
          <a:chOff x="0" y="0"/>
          <a:chExt cx="0" cy="0"/>
        </a:xfrm>
      </p:grpSpPr>
      <p:sp>
        <p:nvSpPr>
          <p:cNvPr id="301" name="Google Shape;301;p32"/>
          <p:cNvSpPr txBox="1"/>
          <p:nvPr/>
        </p:nvSpPr>
        <p:spPr>
          <a:xfrm>
            <a:off x="2779400" y="3488875"/>
            <a:ext cx="3585300" cy="700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100">
                <a:solidFill>
                  <a:schemeClr val="accent5"/>
                </a:solidFill>
                <a:latin typeface="Oxygen"/>
                <a:ea typeface="Oxygen"/>
                <a:cs typeface="Oxygen"/>
                <a:sym typeface="Oxygen"/>
              </a:rPr>
              <a:t>CREDITS:</a:t>
            </a:r>
            <a:r>
              <a:rPr lang="en" sz="1100">
                <a:solidFill>
                  <a:schemeClr val="lt1"/>
                </a:solidFill>
                <a:latin typeface="Oxygen"/>
                <a:ea typeface="Oxygen"/>
                <a:cs typeface="Oxygen"/>
                <a:sym typeface="Oxygen"/>
              </a:rPr>
              <a:t> This presentation template was created by </a:t>
            </a:r>
            <a:r>
              <a:rPr b="1" lang="en" sz="1100">
                <a:solidFill>
                  <a:schemeClr val="accent5"/>
                </a:solidFill>
                <a:uFill>
                  <a:noFill/>
                </a:uFill>
                <a:latin typeface="Oxygen"/>
                <a:ea typeface="Oxygen"/>
                <a:cs typeface="Oxygen"/>
                <a:sym typeface="Oxygen"/>
                <a:hlinkClick r:id="rId3">
                  <a:extLst>
                    <a:ext uri="{A12FA001-AC4F-418D-AE19-62706E023703}">
                      <ahyp:hlinkClr val="tx"/>
                    </a:ext>
                  </a:extLst>
                </a:hlinkClick>
              </a:rPr>
              <a:t>Slidesgo</a:t>
            </a:r>
            <a:r>
              <a:rPr b="1" lang="en" sz="1100">
                <a:solidFill>
                  <a:schemeClr val="accent5"/>
                </a:solidFill>
                <a:latin typeface="Oxygen"/>
                <a:ea typeface="Oxygen"/>
                <a:cs typeface="Oxygen"/>
                <a:sym typeface="Oxygen"/>
              </a:rPr>
              <a:t>,</a:t>
            </a:r>
            <a:r>
              <a:rPr lang="en" sz="1100">
                <a:solidFill>
                  <a:schemeClr val="lt1"/>
                </a:solidFill>
                <a:latin typeface="Oxygen"/>
                <a:ea typeface="Oxygen"/>
                <a:cs typeface="Oxygen"/>
                <a:sym typeface="Oxygen"/>
              </a:rPr>
              <a:t> including icons by </a:t>
            </a:r>
            <a:r>
              <a:rPr b="1" lang="en" sz="1100">
                <a:solidFill>
                  <a:schemeClr val="accent5"/>
                </a:solidFill>
                <a:uFill>
                  <a:noFill/>
                </a:uFill>
                <a:latin typeface="Oxygen"/>
                <a:ea typeface="Oxygen"/>
                <a:cs typeface="Oxygen"/>
                <a:sym typeface="Oxygen"/>
                <a:hlinkClick r:id="rId4">
                  <a:extLst>
                    <a:ext uri="{A12FA001-AC4F-418D-AE19-62706E023703}">
                      <ahyp:hlinkClr val="tx"/>
                    </a:ext>
                  </a:extLst>
                </a:hlinkClick>
              </a:rPr>
              <a:t>Flaticon</a:t>
            </a:r>
            <a:r>
              <a:rPr b="1" lang="en" sz="1100">
                <a:solidFill>
                  <a:schemeClr val="accent5"/>
                </a:solidFill>
                <a:latin typeface="Oxygen"/>
                <a:ea typeface="Oxygen"/>
                <a:cs typeface="Oxygen"/>
                <a:sym typeface="Oxygen"/>
              </a:rPr>
              <a:t>,</a:t>
            </a:r>
            <a:r>
              <a:rPr lang="en" sz="1100">
                <a:solidFill>
                  <a:schemeClr val="lt1"/>
                </a:solidFill>
                <a:latin typeface="Oxygen"/>
                <a:ea typeface="Oxygen"/>
                <a:cs typeface="Oxygen"/>
                <a:sym typeface="Oxygen"/>
              </a:rPr>
              <a:t> and infographics &amp; images by </a:t>
            </a:r>
            <a:r>
              <a:rPr b="1" lang="en" sz="1100">
                <a:solidFill>
                  <a:schemeClr val="accent5"/>
                </a:solidFill>
                <a:uFill>
                  <a:noFill/>
                </a:uFill>
                <a:latin typeface="Oxygen"/>
                <a:ea typeface="Oxygen"/>
                <a:cs typeface="Oxygen"/>
                <a:sym typeface="Oxygen"/>
                <a:hlinkClick r:id="rId5">
                  <a:extLst>
                    <a:ext uri="{A12FA001-AC4F-418D-AE19-62706E023703}">
                      <ahyp:hlinkClr val="tx"/>
                    </a:ext>
                  </a:extLst>
                </a:hlinkClick>
              </a:rPr>
              <a:t>Freepik</a:t>
            </a:r>
            <a:endParaRPr b="1" sz="1100">
              <a:solidFill>
                <a:schemeClr val="accent5"/>
              </a:solidFill>
              <a:latin typeface="Oxygen"/>
              <a:ea typeface="Oxygen"/>
              <a:cs typeface="Oxygen"/>
              <a:sym typeface="Oxygen"/>
            </a:endParaRPr>
          </a:p>
        </p:txBody>
      </p:sp>
      <p:sp>
        <p:nvSpPr>
          <p:cNvPr id="302" name="Google Shape;302;p32"/>
          <p:cNvSpPr txBox="1"/>
          <p:nvPr>
            <p:ph type="ctrTitle"/>
          </p:nvPr>
        </p:nvSpPr>
        <p:spPr>
          <a:xfrm>
            <a:off x="2361350" y="777175"/>
            <a:ext cx="4421400" cy="10284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3" name="Google Shape;303;p32"/>
          <p:cNvSpPr txBox="1"/>
          <p:nvPr>
            <p:ph idx="1" type="subTitle"/>
          </p:nvPr>
        </p:nvSpPr>
        <p:spPr>
          <a:xfrm>
            <a:off x="2679300" y="2282458"/>
            <a:ext cx="3785400" cy="122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04" name="Google Shape;304;p32"/>
          <p:cNvSpPr txBox="1"/>
          <p:nvPr>
            <p:ph idx="2" type="subTitle"/>
          </p:nvPr>
        </p:nvSpPr>
        <p:spPr>
          <a:xfrm rot="-962">
            <a:off x="2963720" y="4229842"/>
            <a:ext cx="3216600" cy="373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100"/>
              <a:buNone/>
              <a:defRPr sz="1100"/>
            </a:lvl1pPr>
            <a:lvl2pPr lvl="1" rtl="0" algn="ctr">
              <a:lnSpc>
                <a:spcPct val="100000"/>
              </a:lnSpc>
              <a:spcBef>
                <a:spcPts val="0"/>
              </a:spcBef>
              <a:spcAft>
                <a:spcPts val="0"/>
              </a:spcAft>
              <a:buClr>
                <a:schemeClr val="dk1"/>
              </a:buClr>
              <a:buSzPts val="1100"/>
              <a:buNone/>
              <a:defRPr sz="1100">
                <a:solidFill>
                  <a:schemeClr val="dk1"/>
                </a:solidFill>
              </a:defRPr>
            </a:lvl2pPr>
            <a:lvl3pPr lvl="2" rtl="0" algn="ctr">
              <a:lnSpc>
                <a:spcPct val="100000"/>
              </a:lnSpc>
              <a:spcBef>
                <a:spcPts val="0"/>
              </a:spcBef>
              <a:spcAft>
                <a:spcPts val="0"/>
              </a:spcAft>
              <a:buClr>
                <a:schemeClr val="dk1"/>
              </a:buClr>
              <a:buSzPts val="1100"/>
              <a:buNone/>
              <a:defRPr sz="1100">
                <a:solidFill>
                  <a:schemeClr val="dk1"/>
                </a:solidFill>
              </a:defRPr>
            </a:lvl3pPr>
            <a:lvl4pPr lvl="3" rtl="0" algn="ctr">
              <a:lnSpc>
                <a:spcPct val="100000"/>
              </a:lnSpc>
              <a:spcBef>
                <a:spcPts val="0"/>
              </a:spcBef>
              <a:spcAft>
                <a:spcPts val="0"/>
              </a:spcAft>
              <a:buClr>
                <a:schemeClr val="dk1"/>
              </a:buClr>
              <a:buSzPts val="1100"/>
              <a:buNone/>
              <a:defRPr sz="1100">
                <a:solidFill>
                  <a:schemeClr val="dk1"/>
                </a:solidFill>
              </a:defRPr>
            </a:lvl4pPr>
            <a:lvl5pPr lvl="4" rtl="0" algn="ctr">
              <a:lnSpc>
                <a:spcPct val="100000"/>
              </a:lnSpc>
              <a:spcBef>
                <a:spcPts val="0"/>
              </a:spcBef>
              <a:spcAft>
                <a:spcPts val="0"/>
              </a:spcAft>
              <a:buClr>
                <a:schemeClr val="dk1"/>
              </a:buClr>
              <a:buSzPts val="1100"/>
              <a:buNone/>
              <a:defRPr sz="1100">
                <a:solidFill>
                  <a:schemeClr val="dk1"/>
                </a:solidFill>
              </a:defRPr>
            </a:lvl5pPr>
            <a:lvl6pPr lvl="5" rtl="0" algn="ctr">
              <a:lnSpc>
                <a:spcPct val="100000"/>
              </a:lnSpc>
              <a:spcBef>
                <a:spcPts val="0"/>
              </a:spcBef>
              <a:spcAft>
                <a:spcPts val="0"/>
              </a:spcAft>
              <a:buClr>
                <a:schemeClr val="dk1"/>
              </a:buClr>
              <a:buSzPts val="1100"/>
              <a:buNone/>
              <a:defRPr sz="1100">
                <a:solidFill>
                  <a:schemeClr val="dk1"/>
                </a:solidFill>
              </a:defRPr>
            </a:lvl6pPr>
            <a:lvl7pPr lvl="6" rtl="0" algn="ctr">
              <a:lnSpc>
                <a:spcPct val="100000"/>
              </a:lnSpc>
              <a:spcBef>
                <a:spcPts val="0"/>
              </a:spcBef>
              <a:spcAft>
                <a:spcPts val="0"/>
              </a:spcAft>
              <a:buClr>
                <a:schemeClr val="dk1"/>
              </a:buClr>
              <a:buSzPts val="1100"/>
              <a:buNone/>
              <a:defRPr sz="1100">
                <a:solidFill>
                  <a:schemeClr val="dk1"/>
                </a:solidFill>
              </a:defRPr>
            </a:lvl7pPr>
            <a:lvl8pPr lvl="7" rtl="0" algn="ctr">
              <a:lnSpc>
                <a:spcPct val="100000"/>
              </a:lnSpc>
              <a:spcBef>
                <a:spcPts val="0"/>
              </a:spcBef>
              <a:spcAft>
                <a:spcPts val="0"/>
              </a:spcAft>
              <a:buClr>
                <a:schemeClr val="dk1"/>
              </a:buClr>
              <a:buSzPts val="1100"/>
              <a:buNone/>
              <a:defRPr sz="1100">
                <a:solidFill>
                  <a:schemeClr val="dk1"/>
                </a:solidFill>
              </a:defRPr>
            </a:lvl8pPr>
            <a:lvl9pPr lvl="8" rtl="0" algn="ctr">
              <a:lnSpc>
                <a:spcPct val="100000"/>
              </a:lnSpc>
              <a:spcBef>
                <a:spcPts val="0"/>
              </a:spcBef>
              <a:spcAft>
                <a:spcPts val="0"/>
              </a:spcAft>
              <a:buClr>
                <a:schemeClr val="dk1"/>
              </a:buClr>
              <a:buSzPts val="1100"/>
              <a:buNone/>
              <a:defRPr sz="1100">
                <a:solidFill>
                  <a:schemeClr val="dk1"/>
                </a:solidFill>
              </a:defRPr>
            </a:lvl9pPr>
          </a:lstStyle>
          <a:p/>
        </p:txBody>
      </p:sp>
      <p:pic>
        <p:nvPicPr>
          <p:cNvPr id="305" name="Google Shape;305;p32"/>
          <p:cNvPicPr preferRelativeResize="0"/>
          <p:nvPr/>
        </p:nvPicPr>
        <p:blipFill>
          <a:blip r:embed="rId6">
            <a:alphaModFix amt="52000"/>
          </a:blip>
          <a:stretch>
            <a:fillRect/>
          </a:stretch>
        </p:blipFill>
        <p:spPr>
          <a:xfrm rot="5936944">
            <a:off x="-1652529" y="925958"/>
            <a:ext cx="6132209" cy="2981335"/>
          </a:xfrm>
          <a:prstGeom prst="rect">
            <a:avLst/>
          </a:prstGeom>
          <a:noFill/>
          <a:ln>
            <a:noFill/>
          </a:ln>
        </p:spPr>
      </p:pic>
      <p:sp>
        <p:nvSpPr>
          <p:cNvPr id="306" name="Google Shape;306;p32"/>
          <p:cNvSpPr/>
          <p:nvPr/>
        </p:nvSpPr>
        <p:spPr>
          <a:xfrm flipH="1" rot="5400000">
            <a:off x="-738951" y="1327368"/>
            <a:ext cx="1482300" cy="1482300"/>
          </a:xfrm>
          <a:prstGeom prst="blockArc">
            <a:avLst>
              <a:gd fmla="val 10800000" name="adj1"/>
              <a:gd fmla="val 0" name="adj2"/>
              <a:gd fmla="val 25000" name="adj3"/>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2"/>
          <p:cNvSpPr/>
          <p:nvPr/>
        </p:nvSpPr>
        <p:spPr>
          <a:xfrm flipH="1" rot="1724980">
            <a:off x="360203" y="2422014"/>
            <a:ext cx="394192" cy="394192"/>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2"/>
          <p:cNvSpPr/>
          <p:nvPr/>
        </p:nvSpPr>
        <p:spPr>
          <a:xfrm flipH="1" rot="1724109">
            <a:off x="1470403" y="1235960"/>
            <a:ext cx="209043" cy="208780"/>
          </a:xfrm>
          <a:prstGeom prst="ellipse">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2"/>
          <p:cNvSpPr/>
          <p:nvPr/>
        </p:nvSpPr>
        <p:spPr>
          <a:xfrm flipH="1" rot="1725427">
            <a:off x="347431" y="256419"/>
            <a:ext cx="617338" cy="617338"/>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2"/>
          <p:cNvSpPr/>
          <p:nvPr/>
        </p:nvSpPr>
        <p:spPr>
          <a:xfrm flipH="1" rot="1725732">
            <a:off x="1427541" y="3978182"/>
            <a:ext cx="216969" cy="216969"/>
          </a:xfrm>
          <a:prstGeom prst="ellipse">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2"/>
          <p:cNvSpPr/>
          <p:nvPr/>
        </p:nvSpPr>
        <p:spPr>
          <a:xfrm flipH="1" rot="1728022">
            <a:off x="515840" y="5054088"/>
            <a:ext cx="144470" cy="144470"/>
          </a:xfrm>
          <a:prstGeom prst="ellipse">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2"/>
          <p:cNvSpPr/>
          <p:nvPr/>
        </p:nvSpPr>
        <p:spPr>
          <a:xfrm flipH="1" rot="1728022">
            <a:off x="172340" y="1733338"/>
            <a:ext cx="144470" cy="144470"/>
          </a:xfrm>
          <a:prstGeom prst="ellipse">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2"/>
          <p:cNvSpPr/>
          <p:nvPr/>
        </p:nvSpPr>
        <p:spPr>
          <a:xfrm flipH="1" rot="10013684">
            <a:off x="8329839" y="4039852"/>
            <a:ext cx="698595" cy="698595"/>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2"/>
          <p:cNvSpPr/>
          <p:nvPr/>
        </p:nvSpPr>
        <p:spPr>
          <a:xfrm flipH="1" rot="2700000">
            <a:off x="7130979" y="4188078"/>
            <a:ext cx="1482379" cy="1482379"/>
          </a:xfrm>
          <a:prstGeom prst="blockArc">
            <a:avLst>
              <a:gd fmla="val 10800000" name="adj1"/>
              <a:gd fmla="val 6446501" name="adj2"/>
              <a:gd fmla="val 25975" name="adj3"/>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2"/>
          <p:cNvSpPr/>
          <p:nvPr/>
        </p:nvSpPr>
        <p:spPr>
          <a:xfrm flipH="1" rot="1727359">
            <a:off x="8099757" y="4778339"/>
            <a:ext cx="245437" cy="245437"/>
          </a:xfrm>
          <a:prstGeom prst="ellipse">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2"/>
          <p:cNvSpPr/>
          <p:nvPr/>
        </p:nvSpPr>
        <p:spPr>
          <a:xfrm flipH="1" rot="1725801">
            <a:off x="7711569" y="436808"/>
            <a:ext cx="206362" cy="206362"/>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2"/>
          <p:cNvSpPr/>
          <p:nvPr/>
        </p:nvSpPr>
        <p:spPr>
          <a:xfrm flipH="1" rot="1724388">
            <a:off x="8610182" y="3944469"/>
            <a:ext cx="137886" cy="137623"/>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2"/>
          <p:cNvSpPr/>
          <p:nvPr/>
        </p:nvSpPr>
        <p:spPr>
          <a:xfrm flipH="1" rot="1726647">
            <a:off x="8860105" y="-147531"/>
            <a:ext cx="361439" cy="361439"/>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blipFill>
          <a:blip r:embed="rId2">
            <a:alphaModFix/>
          </a:blip>
          <a:stretch>
            <a:fillRect/>
          </a:stretch>
        </a:blipFill>
      </p:bgPr>
    </p:bg>
    <p:spTree>
      <p:nvGrpSpPr>
        <p:cNvPr id="319" name="Shape 319"/>
        <p:cNvGrpSpPr/>
        <p:nvPr/>
      </p:nvGrpSpPr>
      <p:grpSpPr>
        <a:xfrm>
          <a:off x="0" y="0"/>
          <a:ext cx="0" cy="0"/>
          <a:chOff x="0" y="0"/>
          <a:chExt cx="0" cy="0"/>
        </a:xfrm>
      </p:grpSpPr>
      <p:pic>
        <p:nvPicPr>
          <p:cNvPr id="320" name="Google Shape;320;p33"/>
          <p:cNvPicPr preferRelativeResize="0"/>
          <p:nvPr/>
        </p:nvPicPr>
        <p:blipFill>
          <a:blip r:embed="rId3">
            <a:alphaModFix amt="50000"/>
          </a:blip>
          <a:stretch>
            <a:fillRect/>
          </a:stretch>
        </p:blipFill>
        <p:spPr>
          <a:xfrm rot="-1212016">
            <a:off x="-431407" y="-809749"/>
            <a:ext cx="5835592" cy="2362199"/>
          </a:xfrm>
          <a:prstGeom prst="rect">
            <a:avLst/>
          </a:prstGeom>
          <a:noFill/>
          <a:ln>
            <a:noFill/>
          </a:ln>
        </p:spPr>
      </p:pic>
      <p:sp>
        <p:nvSpPr>
          <p:cNvPr id="321" name="Google Shape;321;p33"/>
          <p:cNvSpPr/>
          <p:nvPr/>
        </p:nvSpPr>
        <p:spPr>
          <a:xfrm>
            <a:off x="2735075" y="412500"/>
            <a:ext cx="255000" cy="255000"/>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3"/>
          <p:cNvSpPr/>
          <p:nvPr/>
        </p:nvSpPr>
        <p:spPr>
          <a:xfrm>
            <a:off x="6152325" y="4186400"/>
            <a:ext cx="1943100" cy="1943100"/>
          </a:xfrm>
          <a:prstGeom prst="blockArc">
            <a:avLst>
              <a:gd fmla="val 10800000" name="adj1"/>
              <a:gd fmla="val 0" name="adj2"/>
              <a:gd fmla="val 25000" name="adj3"/>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3"/>
          <p:cNvSpPr/>
          <p:nvPr/>
        </p:nvSpPr>
        <p:spPr>
          <a:xfrm>
            <a:off x="7590675" y="4186475"/>
            <a:ext cx="504900" cy="504600"/>
          </a:xfrm>
          <a:prstGeom prst="ellipse">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3"/>
          <p:cNvSpPr/>
          <p:nvPr/>
        </p:nvSpPr>
        <p:spPr>
          <a:xfrm>
            <a:off x="-133950" y="1029132"/>
            <a:ext cx="276000" cy="275700"/>
          </a:xfrm>
          <a:prstGeom prst="ellipse">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3"/>
          <p:cNvSpPr/>
          <p:nvPr/>
        </p:nvSpPr>
        <p:spPr>
          <a:xfrm rot="10800000">
            <a:off x="4381425" y="-709525"/>
            <a:ext cx="1419300" cy="1419300"/>
          </a:xfrm>
          <a:prstGeom prst="blockArc">
            <a:avLst>
              <a:gd fmla="val 10800000" name="adj1"/>
              <a:gd fmla="val 0" name="adj2"/>
              <a:gd fmla="val 25000" name="adj3"/>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3"/>
          <p:cNvSpPr/>
          <p:nvPr/>
        </p:nvSpPr>
        <p:spPr>
          <a:xfrm>
            <a:off x="6009675" y="5020107"/>
            <a:ext cx="276000" cy="275700"/>
          </a:xfrm>
          <a:prstGeom prst="ellipse">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327" name="Shape 327"/>
        <p:cNvGrpSpPr/>
        <p:nvPr/>
      </p:nvGrpSpPr>
      <p:grpSpPr>
        <a:xfrm>
          <a:off x="0" y="0"/>
          <a:ext cx="0" cy="0"/>
          <a:chOff x="0" y="0"/>
          <a:chExt cx="0" cy="0"/>
        </a:xfrm>
      </p:grpSpPr>
      <p:pic>
        <p:nvPicPr>
          <p:cNvPr id="328" name="Google Shape;328;p34"/>
          <p:cNvPicPr preferRelativeResize="0"/>
          <p:nvPr/>
        </p:nvPicPr>
        <p:blipFill>
          <a:blip r:embed="rId3">
            <a:alphaModFix amt="49000"/>
          </a:blip>
          <a:stretch>
            <a:fillRect/>
          </a:stretch>
        </p:blipFill>
        <p:spPr>
          <a:xfrm flipH="1" rot="6786017">
            <a:off x="-2215630" y="1004870"/>
            <a:ext cx="6747132" cy="3280279"/>
          </a:xfrm>
          <a:prstGeom prst="rect">
            <a:avLst/>
          </a:prstGeom>
          <a:noFill/>
          <a:ln>
            <a:noFill/>
          </a:ln>
        </p:spPr>
      </p:pic>
      <p:grpSp>
        <p:nvGrpSpPr>
          <p:cNvPr id="329" name="Google Shape;329;p34"/>
          <p:cNvGrpSpPr/>
          <p:nvPr/>
        </p:nvGrpSpPr>
        <p:grpSpPr>
          <a:xfrm flipH="1" rot="5400000">
            <a:off x="-591034" y="652627"/>
            <a:ext cx="1482300" cy="1765375"/>
            <a:chOff x="307037" y="4131480"/>
            <a:chExt cx="1482300" cy="1765375"/>
          </a:xfrm>
        </p:grpSpPr>
        <p:sp>
          <p:nvSpPr>
            <p:cNvPr id="330" name="Google Shape;330;p34"/>
            <p:cNvSpPr/>
            <p:nvPr/>
          </p:nvSpPr>
          <p:spPr>
            <a:xfrm>
              <a:off x="307037" y="4414555"/>
              <a:ext cx="1482300" cy="1482300"/>
            </a:xfrm>
            <a:prstGeom prst="blockArc">
              <a:avLst>
                <a:gd fmla="val 10800000" name="adj1"/>
                <a:gd fmla="val 0" name="adj2"/>
                <a:gd fmla="val 25000" name="adj3"/>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4"/>
            <p:cNvSpPr/>
            <p:nvPr/>
          </p:nvSpPr>
          <p:spPr>
            <a:xfrm rot="3675020">
              <a:off x="522899" y="4201984"/>
              <a:ext cx="394192" cy="394192"/>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34"/>
          <p:cNvSpPr/>
          <p:nvPr/>
        </p:nvSpPr>
        <p:spPr>
          <a:xfrm rot="3678880">
            <a:off x="8399963" y="1025937"/>
            <a:ext cx="348126" cy="348126"/>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4"/>
          <p:cNvSpPr/>
          <p:nvPr/>
        </p:nvSpPr>
        <p:spPr>
          <a:xfrm rot="3678203">
            <a:off x="8589000" y="1448465"/>
            <a:ext cx="923419" cy="923419"/>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4"/>
          <p:cNvSpPr/>
          <p:nvPr/>
        </p:nvSpPr>
        <p:spPr>
          <a:xfrm rot="3677995">
            <a:off x="8664221" y="2217693"/>
            <a:ext cx="183664" cy="183664"/>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34"/>
          <p:cNvGrpSpPr/>
          <p:nvPr/>
        </p:nvGrpSpPr>
        <p:grpSpPr>
          <a:xfrm>
            <a:off x="7471966" y="4126177"/>
            <a:ext cx="1482300" cy="1765375"/>
            <a:chOff x="307037" y="4131480"/>
            <a:chExt cx="1482300" cy="1765375"/>
          </a:xfrm>
        </p:grpSpPr>
        <p:sp>
          <p:nvSpPr>
            <p:cNvPr id="336" name="Google Shape;336;p34"/>
            <p:cNvSpPr/>
            <p:nvPr/>
          </p:nvSpPr>
          <p:spPr>
            <a:xfrm>
              <a:off x="307037" y="4414555"/>
              <a:ext cx="1482300" cy="1482300"/>
            </a:xfrm>
            <a:prstGeom prst="blockArc">
              <a:avLst>
                <a:gd fmla="val 10800000" name="adj1"/>
                <a:gd fmla="val 0" name="adj2"/>
                <a:gd fmla="val 25000" name="adj3"/>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4"/>
            <p:cNvSpPr/>
            <p:nvPr/>
          </p:nvSpPr>
          <p:spPr>
            <a:xfrm rot="3675020">
              <a:off x="522899" y="4201984"/>
              <a:ext cx="394192" cy="394192"/>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accent2"/>
            </a:gs>
            <a:gs pos="100000">
              <a:schemeClr val="accent4"/>
            </a:gs>
          </a:gsLst>
          <a:lin ang="2700006" scaled="0"/>
        </a:gradFill>
      </p:bgPr>
    </p:bg>
    <p:spTree>
      <p:nvGrpSpPr>
        <p:cNvPr id="31" name="Shape 31"/>
        <p:cNvGrpSpPr/>
        <p:nvPr/>
      </p:nvGrpSpPr>
      <p:grpSpPr>
        <a:xfrm>
          <a:off x="0" y="0"/>
          <a:ext cx="0" cy="0"/>
          <a:chOff x="0" y="0"/>
          <a:chExt cx="0" cy="0"/>
        </a:xfrm>
      </p:grpSpPr>
      <p:sp>
        <p:nvSpPr>
          <p:cNvPr id="32" name="Google Shape;32;p5"/>
          <p:cNvSpPr txBox="1"/>
          <p:nvPr>
            <p:ph idx="1" type="subTitle"/>
          </p:nvPr>
        </p:nvSpPr>
        <p:spPr>
          <a:xfrm>
            <a:off x="1721600" y="2005975"/>
            <a:ext cx="967500" cy="365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000"/>
              <a:buFont typeface="Montserrat ExtraBold"/>
              <a:buNone/>
              <a:defRPr sz="2000">
                <a:latin typeface="Montserrat ExtraBold"/>
                <a:ea typeface="Montserrat ExtraBold"/>
                <a:cs typeface="Montserrat ExtraBold"/>
                <a:sym typeface="Montserrat ExtraBold"/>
              </a:defRPr>
            </a:lvl1pPr>
            <a:lvl2pPr lvl="1" algn="ctr">
              <a:lnSpc>
                <a:spcPct val="100000"/>
              </a:lnSpc>
              <a:spcBef>
                <a:spcPts val="0"/>
              </a:spcBef>
              <a:spcAft>
                <a:spcPts val="0"/>
              </a:spcAft>
              <a:buSzPts val="2000"/>
              <a:buFont typeface="Montserrat ExtraBold"/>
              <a:buNone/>
              <a:defRPr sz="2000">
                <a:latin typeface="Montserrat ExtraBold"/>
                <a:ea typeface="Montserrat ExtraBold"/>
                <a:cs typeface="Montserrat ExtraBold"/>
                <a:sym typeface="Montserrat ExtraBold"/>
              </a:defRPr>
            </a:lvl2pPr>
            <a:lvl3pPr lvl="2"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3pPr>
            <a:lvl4pPr lvl="3"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4pPr>
            <a:lvl5pPr lvl="4"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5pPr>
            <a:lvl6pPr lvl="5"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6pPr>
            <a:lvl7pPr lvl="6"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7pPr>
            <a:lvl8pPr lvl="7"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8pPr>
            <a:lvl9pPr lvl="8" algn="ctr">
              <a:lnSpc>
                <a:spcPct val="100000"/>
              </a:lnSpc>
              <a:spcBef>
                <a:spcPts val="1600"/>
              </a:spcBef>
              <a:spcAft>
                <a:spcPts val="1600"/>
              </a:spcAft>
              <a:buSzPts val="2000"/>
              <a:buFont typeface="Montserrat ExtraBold"/>
              <a:buNone/>
              <a:defRPr sz="2000">
                <a:latin typeface="Montserrat ExtraBold"/>
                <a:ea typeface="Montserrat ExtraBold"/>
                <a:cs typeface="Montserrat ExtraBold"/>
                <a:sym typeface="Montserrat ExtraBold"/>
              </a:defRPr>
            </a:lvl9pPr>
          </a:lstStyle>
          <a:p/>
        </p:txBody>
      </p:sp>
      <p:sp>
        <p:nvSpPr>
          <p:cNvPr id="33" name="Google Shape;33;p5"/>
          <p:cNvSpPr txBox="1"/>
          <p:nvPr>
            <p:ph idx="2" type="subTitle"/>
          </p:nvPr>
        </p:nvSpPr>
        <p:spPr>
          <a:xfrm>
            <a:off x="6454950" y="3595375"/>
            <a:ext cx="969300" cy="3657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Montserrat ExtraBold"/>
              <a:buNone/>
              <a:defRPr sz="2000">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2000"/>
              <a:buFont typeface="Montserrat ExtraBold"/>
              <a:buNone/>
              <a:defRPr sz="2000">
                <a:latin typeface="Montserrat ExtraBold"/>
                <a:ea typeface="Montserrat ExtraBold"/>
                <a:cs typeface="Montserrat ExtraBold"/>
                <a:sym typeface="Montserrat ExtraBold"/>
              </a:defRPr>
            </a:lvl2pPr>
            <a:lvl3pPr lvl="2"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3pPr>
            <a:lvl4pPr lvl="3"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4pPr>
            <a:lvl5pPr lvl="4"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5pPr>
            <a:lvl6pPr lvl="5"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6pPr>
            <a:lvl7pPr lvl="6"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7pPr>
            <a:lvl8pPr lvl="7" rtl="0" algn="ctr">
              <a:lnSpc>
                <a:spcPct val="100000"/>
              </a:lnSpc>
              <a:spcBef>
                <a:spcPts val="1600"/>
              </a:spcBef>
              <a:spcAft>
                <a:spcPts val="0"/>
              </a:spcAft>
              <a:buSzPts val="2000"/>
              <a:buFont typeface="Montserrat ExtraBold"/>
              <a:buNone/>
              <a:defRPr sz="2000">
                <a:latin typeface="Montserrat ExtraBold"/>
                <a:ea typeface="Montserrat ExtraBold"/>
                <a:cs typeface="Montserrat ExtraBold"/>
                <a:sym typeface="Montserrat ExtraBold"/>
              </a:defRPr>
            </a:lvl8pPr>
            <a:lvl9pPr lvl="8" rtl="0" algn="ctr">
              <a:lnSpc>
                <a:spcPct val="100000"/>
              </a:lnSpc>
              <a:spcBef>
                <a:spcPts val="1600"/>
              </a:spcBef>
              <a:spcAft>
                <a:spcPts val="1600"/>
              </a:spcAft>
              <a:buSzPts val="2000"/>
              <a:buFont typeface="Montserrat ExtraBold"/>
              <a:buNone/>
              <a:defRPr sz="2000">
                <a:latin typeface="Montserrat ExtraBold"/>
                <a:ea typeface="Montserrat ExtraBold"/>
                <a:cs typeface="Montserrat ExtraBold"/>
                <a:sym typeface="Montserrat ExtraBold"/>
              </a:defRPr>
            </a:lvl9pPr>
          </a:lstStyle>
          <a:p/>
        </p:txBody>
      </p:sp>
      <p:sp>
        <p:nvSpPr>
          <p:cNvPr id="34" name="Google Shape;34;p5"/>
          <p:cNvSpPr txBox="1"/>
          <p:nvPr>
            <p:ph idx="3" type="subTitle"/>
          </p:nvPr>
        </p:nvSpPr>
        <p:spPr>
          <a:xfrm>
            <a:off x="3118200" y="1563776"/>
            <a:ext cx="2907600" cy="1249500"/>
          </a:xfrm>
          <a:prstGeom prst="rect">
            <a:avLst/>
          </a:prstGeom>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 name="Google Shape;35;p5"/>
          <p:cNvSpPr txBox="1"/>
          <p:nvPr>
            <p:ph idx="4" type="subTitle"/>
          </p:nvPr>
        </p:nvSpPr>
        <p:spPr>
          <a:xfrm>
            <a:off x="3118200" y="3151825"/>
            <a:ext cx="2907600" cy="1252800"/>
          </a:xfrm>
          <a:prstGeom prst="rect">
            <a:avLst/>
          </a:prstGeom>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 name="Google Shape;36;p5"/>
          <p:cNvSpPr txBox="1"/>
          <p:nvPr>
            <p:ph type="title"/>
          </p:nvPr>
        </p:nvSpPr>
        <p:spPr>
          <a:xfrm>
            <a:off x="720000" y="595950"/>
            <a:ext cx="7704000" cy="32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 name="Google Shape;37;p5"/>
          <p:cNvSpPr/>
          <p:nvPr/>
        </p:nvSpPr>
        <p:spPr>
          <a:xfrm flipH="1" rot="-4042443">
            <a:off x="8116358" y="1579077"/>
            <a:ext cx="1087823" cy="1087823"/>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 name="Google Shape;38;p5"/>
          <p:cNvPicPr preferRelativeResize="0"/>
          <p:nvPr/>
        </p:nvPicPr>
        <p:blipFill>
          <a:blip r:embed="rId2">
            <a:alphaModFix amt="49000"/>
          </a:blip>
          <a:stretch>
            <a:fillRect/>
          </a:stretch>
        </p:blipFill>
        <p:spPr>
          <a:xfrm flipH="1" rot="-3764270">
            <a:off x="5752471" y="1265756"/>
            <a:ext cx="5990528" cy="2912435"/>
          </a:xfrm>
          <a:prstGeom prst="rect">
            <a:avLst/>
          </a:prstGeom>
          <a:noFill/>
          <a:ln>
            <a:noFill/>
          </a:ln>
        </p:spPr>
      </p:pic>
      <p:sp>
        <p:nvSpPr>
          <p:cNvPr id="39" name="Google Shape;39;p5"/>
          <p:cNvSpPr/>
          <p:nvPr/>
        </p:nvSpPr>
        <p:spPr>
          <a:xfrm flipH="1" rot="-4041400">
            <a:off x="7486457" y="4335735"/>
            <a:ext cx="394292" cy="394292"/>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flipH="1" rot="-4041400">
            <a:off x="8278905" y="2554164"/>
            <a:ext cx="394292" cy="394292"/>
          </a:xfrm>
          <a:prstGeom prst="ellipse">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flipH="1" rot="-4040686">
            <a:off x="8560718" y="2497082"/>
            <a:ext cx="186923" cy="186923"/>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flipH="1" rot="-4044515">
            <a:off x="8487615" y="439029"/>
            <a:ext cx="185862" cy="185862"/>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 name="Google Shape;43;p5"/>
          <p:cNvPicPr preferRelativeResize="0"/>
          <p:nvPr/>
        </p:nvPicPr>
        <p:blipFill>
          <a:blip r:embed="rId2">
            <a:alphaModFix amt="50000"/>
          </a:blip>
          <a:stretch>
            <a:fillRect/>
          </a:stretch>
        </p:blipFill>
        <p:spPr>
          <a:xfrm flipH="1" rot="-3395984">
            <a:off x="-3016530" y="-102269"/>
            <a:ext cx="5990530" cy="2912436"/>
          </a:xfrm>
          <a:prstGeom prst="rect">
            <a:avLst/>
          </a:prstGeom>
          <a:noFill/>
          <a:ln>
            <a:noFill/>
          </a:ln>
        </p:spPr>
      </p:pic>
      <p:grpSp>
        <p:nvGrpSpPr>
          <p:cNvPr id="44" name="Google Shape;44;p5"/>
          <p:cNvGrpSpPr/>
          <p:nvPr/>
        </p:nvGrpSpPr>
        <p:grpSpPr>
          <a:xfrm flipH="1">
            <a:off x="-21142" y="4141005"/>
            <a:ext cx="1482300" cy="1765375"/>
            <a:chOff x="307037" y="4131480"/>
            <a:chExt cx="1482300" cy="1765375"/>
          </a:xfrm>
        </p:grpSpPr>
        <p:sp>
          <p:nvSpPr>
            <p:cNvPr id="45" name="Google Shape;45;p5"/>
            <p:cNvSpPr/>
            <p:nvPr/>
          </p:nvSpPr>
          <p:spPr>
            <a:xfrm>
              <a:off x="307037" y="4414555"/>
              <a:ext cx="1482300" cy="1482300"/>
            </a:xfrm>
            <a:prstGeom prst="blockArc">
              <a:avLst>
                <a:gd fmla="val 10800000" name="adj1"/>
                <a:gd fmla="val 0" name="adj2"/>
                <a:gd fmla="val 25000" name="adj3"/>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rot="3675020">
              <a:off x="522899" y="4201984"/>
              <a:ext cx="394192" cy="394192"/>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chemeClr val="accent2"/>
            </a:gs>
            <a:gs pos="100000">
              <a:schemeClr val="accent4"/>
            </a:gs>
          </a:gsLst>
          <a:lin ang="2700006" scaled="0"/>
        </a:gradFill>
      </p:bgPr>
    </p:bg>
    <p:spTree>
      <p:nvGrpSpPr>
        <p:cNvPr id="47" name="Shape 47"/>
        <p:cNvGrpSpPr/>
        <p:nvPr/>
      </p:nvGrpSpPr>
      <p:grpSpPr>
        <a:xfrm>
          <a:off x="0" y="0"/>
          <a:ext cx="0" cy="0"/>
          <a:chOff x="0" y="0"/>
          <a:chExt cx="0" cy="0"/>
        </a:xfrm>
      </p:grpSpPr>
      <p:sp>
        <p:nvSpPr>
          <p:cNvPr id="48" name="Google Shape;48;p6"/>
          <p:cNvSpPr txBox="1"/>
          <p:nvPr>
            <p:ph type="title"/>
          </p:nvPr>
        </p:nvSpPr>
        <p:spPr>
          <a:xfrm>
            <a:off x="720000" y="584500"/>
            <a:ext cx="77040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p7"/>
          <p:cNvSpPr txBox="1"/>
          <p:nvPr>
            <p:ph type="title"/>
          </p:nvPr>
        </p:nvSpPr>
        <p:spPr>
          <a:xfrm>
            <a:off x="720000" y="584500"/>
            <a:ext cx="77040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 name="Google Shape;51;p7"/>
          <p:cNvSpPr/>
          <p:nvPr/>
        </p:nvSpPr>
        <p:spPr>
          <a:xfrm>
            <a:off x="468700" y="-468525"/>
            <a:ext cx="1247700" cy="1247700"/>
          </a:xfrm>
          <a:prstGeom prst="donut">
            <a:avLst>
              <a:gd fmla="val 25000" name="adj"/>
            </a:avLst>
          </a:prstGeom>
          <a:gradFill>
            <a:gsLst>
              <a:gs pos="0">
                <a:schemeClr val="accent5"/>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p:nvPr/>
        </p:nvSpPr>
        <p:spPr>
          <a:xfrm>
            <a:off x="468700" y="540000"/>
            <a:ext cx="444300" cy="444300"/>
          </a:xfrm>
          <a:prstGeom prst="ellipse">
            <a:avLst/>
          </a:prstGeom>
          <a:gradFill>
            <a:gsLst>
              <a:gs pos="0">
                <a:schemeClr val="accent1"/>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8"/>
          <p:cNvSpPr txBox="1"/>
          <p:nvPr>
            <p:ph type="title"/>
          </p:nvPr>
        </p:nvSpPr>
        <p:spPr>
          <a:xfrm>
            <a:off x="720000" y="584500"/>
            <a:ext cx="77040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55" name="Google Shape;55;p8"/>
          <p:cNvPicPr preferRelativeResize="0"/>
          <p:nvPr/>
        </p:nvPicPr>
        <p:blipFill>
          <a:blip r:embed="rId3">
            <a:alphaModFix/>
          </a:blip>
          <a:stretch>
            <a:fillRect/>
          </a:stretch>
        </p:blipFill>
        <p:spPr>
          <a:xfrm rot="10102378">
            <a:off x="-2208044" y="-1447801"/>
            <a:ext cx="8662988" cy="5143500"/>
          </a:xfrm>
          <a:prstGeom prst="rect">
            <a:avLst/>
          </a:prstGeom>
          <a:noFill/>
          <a:ln>
            <a:noFill/>
          </a:ln>
        </p:spPr>
      </p:pic>
      <p:grpSp>
        <p:nvGrpSpPr>
          <p:cNvPr id="56" name="Google Shape;56;p8"/>
          <p:cNvGrpSpPr/>
          <p:nvPr/>
        </p:nvGrpSpPr>
        <p:grpSpPr>
          <a:xfrm flipH="1" rot="10800000">
            <a:off x="302708" y="-754845"/>
            <a:ext cx="1482300" cy="1765375"/>
            <a:chOff x="307037" y="4131480"/>
            <a:chExt cx="1482300" cy="1765375"/>
          </a:xfrm>
        </p:grpSpPr>
        <p:sp>
          <p:nvSpPr>
            <p:cNvPr id="57" name="Google Shape;57;p8"/>
            <p:cNvSpPr/>
            <p:nvPr/>
          </p:nvSpPr>
          <p:spPr>
            <a:xfrm>
              <a:off x="307037" y="4414555"/>
              <a:ext cx="1482300" cy="1482300"/>
            </a:xfrm>
            <a:prstGeom prst="blockArc">
              <a:avLst>
                <a:gd fmla="val 10800000" name="adj1"/>
                <a:gd fmla="val 0" name="adj2"/>
                <a:gd fmla="val 25000" name="adj3"/>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3675020">
              <a:off x="522899" y="4201984"/>
              <a:ext cx="394192" cy="394192"/>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bg>
      <p:bgPr>
        <a:gradFill>
          <a:gsLst>
            <a:gs pos="0">
              <a:schemeClr val="accent2"/>
            </a:gs>
            <a:gs pos="100000">
              <a:schemeClr val="accent4"/>
            </a:gs>
          </a:gsLst>
          <a:lin ang="2700006" scaled="0"/>
        </a:gradFill>
      </p:bgPr>
    </p:bg>
    <p:spTree>
      <p:nvGrpSpPr>
        <p:cNvPr id="59" name="Shape 59"/>
        <p:cNvGrpSpPr/>
        <p:nvPr/>
      </p:nvGrpSpPr>
      <p:grpSpPr>
        <a:xfrm>
          <a:off x="0" y="0"/>
          <a:ext cx="0" cy="0"/>
          <a:chOff x="0" y="0"/>
          <a:chExt cx="0" cy="0"/>
        </a:xfrm>
      </p:grpSpPr>
      <p:sp>
        <p:nvSpPr>
          <p:cNvPr id="60" name="Google Shape;60;p9"/>
          <p:cNvSpPr txBox="1"/>
          <p:nvPr>
            <p:ph type="title"/>
          </p:nvPr>
        </p:nvSpPr>
        <p:spPr>
          <a:xfrm>
            <a:off x="720000" y="584500"/>
            <a:ext cx="7704000" cy="329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61" name="Google Shape;61;p9"/>
          <p:cNvPicPr preferRelativeResize="0"/>
          <p:nvPr/>
        </p:nvPicPr>
        <p:blipFill>
          <a:blip r:embed="rId2">
            <a:alphaModFix amt="60000"/>
          </a:blip>
          <a:stretch>
            <a:fillRect/>
          </a:stretch>
        </p:blipFill>
        <p:spPr>
          <a:xfrm flipH="1" rot="5103958">
            <a:off x="-2061100" y="1701276"/>
            <a:ext cx="5188643" cy="2522600"/>
          </a:xfrm>
          <a:prstGeom prst="rect">
            <a:avLst/>
          </a:prstGeom>
          <a:noFill/>
          <a:ln>
            <a:noFill/>
          </a:ln>
        </p:spPr>
      </p:pic>
      <p:sp>
        <p:nvSpPr>
          <p:cNvPr id="62" name="Google Shape;62;p9"/>
          <p:cNvSpPr/>
          <p:nvPr/>
        </p:nvSpPr>
        <p:spPr>
          <a:xfrm flipH="1" rot="-1662953">
            <a:off x="-257675" y="4378466"/>
            <a:ext cx="394119" cy="394119"/>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9"/>
          <p:cNvSpPr/>
          <p:nvPr/>
        </p:nvSpPr>
        <p:spPr>
          <a:xfrm flipH="1" rot="-1662953">
            <a:off x="376897" y="609045"/>
            <a:ext cx="394119" cy="394119"/>
          </a:xfrm>
          <a:prstGeom prst="ellipse">
            <a:avLst/>
          </a:prstGeom>
          <a:gradFill>
            <a:gsLst>
              <a:gs pos="0">
                <a:schemeClr val="accent1"/>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9"/>
          <p:cNvSpPr/>
          <p:nvPr/>
        </p:nvSpPr>
        <p:spPr>
          <a:xfrm flipH="1" rot="-1658060">
            <a:off x="822176" y="2442057"/>
            <a:ext cx="186923" cy="186923"/>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chemeClr val="accent2"/>
            </a:gs>
            <a:gs pos="100000">
              <a:schemeClr val="accent4"/>
            </a:gs>
          </a:gsLst>
          <a:lin ang="2698631" scaled="0"/>
        </a:gradFill>
      </p:bgPr>
    </p:bg>
    <p:spTree>
      <p:nvGrpSpPr>
        <p:cNvPr id="65" name="Shape 65"/>
        <p:cNvGrpSpPr/>
        <p:nvPr/>
      </p:nvGrpSpPr>
      <p:grpSpPr>
        <a:xfrm>
          <a:off x="0" y="0"/>
          <a:ext cx="0" cy="0"/>
          <a:chOff x="0" y="0"/>
          <a:chExt cx="0" cy="0"/>
        </a:xfrm>
      </p:grpSpPr>
      <p:sp>
        <p:nvSpPr>
          <p:cNvPr id="66" name="Google Shape;66;p10"/>
          <p:cNvSpPr txBox="1"/>
          <p:nvPr>
            <p:ph type="title"/>
          </p:nvPr>
        </p:nvSpPr>
        <p:spPr>
          <a:xfrm>
            <a:off x="4572000" y="787400"/>
            <a:ext cx="3201300" cy="950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0"/>
          <p:cNvSpPr txBox="1"/>
          <p:nvPr>
            <p:ph idx="1" type="subTitle"/>
          </p:nvPr>
        </p:nvSpPr>
        <p:spPr>
          <a:xfrm rot="-288">
            <a:off x="4572000" y="1847652"/>
            <a:ext cx="3579600" cy="2508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pic>
        <p:nvPicPr>
          <p:cNvPr id="68" name="Google Shape;68;p10"/>
          <p:cNvPicPr preferRelativeResize="0"/>
          <p:nvPr/>
        </p:nvPicPr>
        <p:blipFill>
          <a:blip r:embed="rId2">
            <a:alphaModFix/>
          </a:blip>
          <a:stretch>
            <a:fillRect/>
          </a:stretch>
        </p:blipFill>
        <p:spPr>
          <a:xfrm rot="-3771544">
            <a:off x="-4681669" y="397202"/>
            <a:ext cx="8662983" cy="514349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84500"/>
            <a:ext cx="7704000" cy="329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2pPr>
            <a:lvl3pPr lvl="2" rtl="0" algn="ctr">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3pPr>
            <a:lvl4pPr lvl="3" rtl="0" algn="ctr">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4pPr>
            <a:lvl5pPr lvl="4" rtl="0" algn="ctr">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5pPr>
            <a:lvl6pPr lvl="5" rtl="0" algn="ctr">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6pPr>
            <a:lvl7pPr lvl="6" rtl="0" algn="ctr">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7pPr>
            <a:lvl8pPr lvl="7" rtl="0" algn="ctr">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8pPr>
            <a:lvl9pPr lvl="8" rtl="0" algn="ctr">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9pPr>
          </a:lstStyle>
          <a:p/>
        </p:txBody>
      </p:sp>
      <p:sp>
        <p:nvSpPr>
          <p:cNvPr id="7" name="Google Shape;7;p1"/>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Oxygen"/>
              <a:buChar char="●"/>
              <a:defRPr>
                <a:solidFill>
                  <a:schemeClr val="lt1"/>
                </a:solidFill>
                <a:latin typeface="Oxygen"/>
                <a:ea typeface="Oxygen"/>
                <a:cs typeface="Oxygen"/>
                <a:sym typeface="Oxygen"/>
              </a:defRPr>
            </a:lvl1pPr>
            <a:lvl2pPr indent="-317500" lvl="1" marL="914400">
              <a:lnSpc>
                <a:spcPct val="100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2pPr>
            <a:lvl3pPr indent="-317500" lvl="2" marL="1371600">
              <a:lnSpc>
                <a:spcPct val="100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3pPr>
            <a:lvl4pPr indent="-317500" lvl="3" marL="1828800">
              <a:lnSpc>
                <a:spcPct val="100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4pPr>
            <a:lvl5pPr indent="-317500" lvl="4" marL="2286000">
              <a:lnSpc>
                <a:spcPct val="100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5pPr>
            <a:lvl6pPr indent="-317500" lvl="5" marL="2743200">
              <a:lnSpc>
                <a:spcPct val="100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6pPr>
            <a:lvl7pPr indent="-317500" lvl="6" marL="3200400">
              <a:lnSpc>
                <a:spcPct val="100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7pPr>
            <a:lvl8pPr indent="-317500" lvl="7" marL="3657600">
              <a:lnSpc>
                <a:spcPct val="100000"/>
              </a:lnSpc>
              <a:spcBef>
                <a:spcPts val="1600"/>
              </a:spcBef>
              <a:spcAft>
                <a:spcPts val="0"/>
              </a:spcAft>
              <a:buClr>
                <a:schemeClr val="lt1"/>
              </a:buClr>
              <a:buSzPts val="1400"/>
              <a:buFont typeface="Oxygen"/>
              <a:buChar char="○"/>
              <a:defRPr>
                <a:solidFill>
                  <a:schemeClr val="lt1"/>
                </a:solidFill>
                <a:latin typeface="Oxygen"/>
                <a:ea typeface="Oxygen"/>
                <a:cs typeface="Oxygen"/>
                <a:sym typeface="Oxygen"/>
              </a:defRPr>
            </a:lvl8pPr>
            <a:lvl9pPr indent="-317500" lvl="8" marL="4114800">
              <a:lnSpc>
                <a:spcPct val="100000"/>
              </a:lnSpc>
              <a:spcBef>
                <a:spcPts val="1600"/>
              </a:spcBef>
              <a:spcAft>
                <a:spcPts val="1600"/>
              </a:spcAft>
              <a:buClr>
                <a:schemeClr val="lt1"/>
              </a:buClr>
              <a:buSzPts val="1400"/>
              <a:buFont typeface="Oxygen"/>
              <a:buChar char="■"/>
              <a:defRPr>
                <a:solidFill>
                  <a:schemeClr val="lt1"/>
                </a:solidFill>
                <a:latin typeface="Oxygen"/>
                <a:ea typeface="Oxygen"/>
                <a:cs typeface="Oxygen"/>
                <a:sym typeface="Oxyge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5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58.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6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42.png"/><Relationship Id="rId4" Type="http://schemas.openxmlformats.org/officeDocument/2006/relationships/image" Target="../media/image39.png"/><Relationship Id="rId5"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4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53.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52.png"/><Relationship Id="rId6" Type="http://schemas.openxmlformats.org/officeDocument/2006/relationships/image" Target="../media/image6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51.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55.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5"/>
          <p:cNvSpPr txBox="1"/>
          <p:nvPr>
            <p:ph idx="1" type="subTitle"/>
          </p:nvPr>
        </p:nvSpPr>
        <p:spPr>
          <a:xfrm rot="-440">
            <a:off x="2467002" y="2067745"/>
            <a:ext cx="4690500" cy="42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DS - 6372 Applied Statistics: Case Study 1</a:t>
            </a:r>
            <a:endParaRPr sz="1700"/>
          </a:p>
        </p:txBody>
      </p:sp>
      <p:sp>
        <p:nvSpPr>
          <p:cNvPr id="343" name="Google Shape;343;p35"/>
          <p:cNvSpPr txBox="1"/>
          <p:nvPr>
            <p:ph type="ctrTitle"/>
          </p:nvPr>
        </p:nvSpPr>
        <p:spPr>
          <a:xfrm>
            <a:off x="1312275" y="72350"/>
            <a:ext cx="6609900" cy="211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600"/>
              <a:t>Car Sales</a:t>
            </a:r>
            <a:endParaRPr sz="4600"/>
          </a:p>
          <a:p>
            <a:pPr indent="0" lvl="0" marL="0" rtl="0" algn="ctr">
              <a:spcBef>
                <a:spcPts val="0"/>
              </a:spcBef>
              <a:spcAft>
                <a:spcPts val="0"/>
              </a:spcAft>
              <a:buClr>
                <a:schemeClr val="dk1"/>
              </a:buClr>
              <a:buSzPts val="1100"/>
              <a:buFont typeface="Arial"/>
              <a:buNone/>
            </a:pPr>
            <a:r>
              <a:rPr lang="en" sz="4600">
                <a:solidFill>
                  <a:schemeClr val="accent5"/>
                </a:solidFill>
              </a:rPr>
              <a:t>Prediction</a:t>
            </a:r>
            <a:endParaRPr sz="4600"/>
          </a:p>
        </p:txBody>
      </p:sp>
      <p:cxnSp>
        <p:nvCxnSpPr>
          <p:cNvPr id="344" name="Google Shape;344;p35"/>
          <p:cNvCxnSpPr/>
          <p:nvPr/>
        </p:nvCxnSpPr>
        <p:spPr>
          <a:xfrm>
            <a:off x="2149900" y="1951050"/>
            <a:ext cx="5007600" cy="0"/>
          </a:xfrm>
          <a:prstGeom prst="straightConnector1">
            <a:avLst/>
          </a:prstGeom>
          <a:noFill/>
          <a:ln cap="flat" cmpd="sng" w="19050">
            <a:solidFill>
              <a:schemeClr val="accent5"/>
            </a:solidFill>
            <a:prstDash val="solid"/>
            <a:round/>
            <a:headEnd len="med" w="med" type="oval"/>
            <a:tailEnd len="med" w="med" type="oval"/>
          </a:ln>
        </p:spPr>
      </p:cxnSp>
      <p:sp>
        <p:nvSpPr>
          <p:cNvPr id="345" name="Google Shape;345;p35"/>
          <p:cNvSpPr/>
          <p:nvPr/>
        </p:nvSpPr>
        <p:spPr>
          <a:xfrm rot="-1724014">
            <a:off x="6598440" y="-101545"/>
            <a:ext cx="234016" cy="234016"/>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6" name="Google Shape;346;p35"/>
          <p:cNvPicPr preferRelativeResize="0"/>
          <p:nvPr/>
        </p:nvPicPr>
        <p:blipFill>
          <a:blip r:embed="rId3">
            <a:alphaModFix/>
          </a:blip>
          <a:stretch>
            <a:fillRect/>
          </a:stretch>
        </p:blipFill>
        <p:spPr>
          <a:xfrm>
            <a:off x="3144200" y="3438734"/>
            <a:ext cx="1289850" cy="1289850"/>
          </a:xfrm>
          <a:prstGeom prst="rect">
            <a:avLst/>
          </a:prstGeom>
          <a:noFill/>
          <a:ln>
            <a:noFill/>
          </a:ln>
        </p:spPr>
      </p:pic>
      <p:sp>
        <p:nvSpPr>
          <p:cNvPr id="347" name="Google Shape;347;p35"/>
          <p:cNvSpPr txBox="1"/>
          <p:nvPr>
            <p:ph idx="1" type="subTitle"/>
          </p:nvPr>
        </p:nvSpPr>
        <p:spPr>
          <a:xfrm rot="-554">
            <a:off x="851100" y="2656115"/>
            <a:ext cx="7441800" cy="42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900"/>
              <a:t>Daniel Chang, Vo Nguyen, Akib Hossian</a:t>
            </a:r>
            <a:endParaRPr b="1" sz="2900"/>
          </a:p>
        </p:txBody>
      </p:sp>
      <p:pic>
        <p:nvPicPr>
          <p:cNvPr id="348" name="Google Shape;348;p35"/>
          <p:cNvPicPr preferRelativeResize="0"/>
          <p:nvPr/>
        </p:nvPicPr>
        <p:blipFill>
          <a:blip r:embed="rId4">
            <a:alphaModFix/>
          </a:blip>
          <a:stretch>
            <a:fillRect/>
          </a:stretch>
        </p:blipFill>
        <p:spPr>
          <a:xfrm>
            <a:off x="4735700" y="3517175"/>
            <a:ext cx="1132950" cy="1132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4"/>
          <p:cNvSpPr txBox="1"/>
          <p:nvPr>
            <p:ph type="title"/>
          </p:nvPr>
        </p:nvSpPr>
        <p:spPr>
          <a:xfrm>
            <a:off x="720000" y="338950"/>
            <a:ext cx="7704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Checking for </a:t>
            </a:r>
            <a:r>
              <a:rPr lang="en"/>
              <a:t>Multicollinearity</a:t>
            </a:r>
            <a:endParaRPr/>
          </a:p>
        </p:txBody>
      </p:sp>
      <p:sp>
        <p:nvSpPr>
          <p:cNvPr id="424" name="Google Shape;424;p44"/>
          <p:cNvSpPr txBox="1"/>
          <p:nvPr>
            <p:ph idx="5" type="title"/>
          </p:nvPr>
        </p:nvSpPr>
        <p:spPr>
          <a:xfrm>
            <a:off x="6126975" y="2495206"/>
            <a:ext cx="2011800" cy="38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 name="Google Shape;425;p44"/>
          <p:cNvSpPr txBox="1"/>
          <p:nvPr>
            <p:ph idx="6" type="subTitle"/>
          </p:nvPr>
        </p:nvSpPr>
        <p:spPr>
          <a:xfrm>
            <a:off x="6126975" y="2801876"/>
            <a:ext cx="2011800" cy="14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26" name="Google Shape;426;p44"/>
          <p:cNvPicPr preferRelativeResize="0"/>
          <p:nvPr/>
        </p:nvPicPr>
        <p:blipFill>
          <a:blip r:embed="rId3">
            <a:alphaModFix/>
          </a:blip>
          <a:stretch>
            <a:fillRect/>
          </a:stretch>
        </p:blipFill>
        <p:spPr>
          <a:xfrm>
            <a:off x="4499200" y="1819975"/>
            <a:ext cx="4427976" cy="2947625"/>
          </a:xfrm>
          <a:prstGeom prst="rect">
            <a:avLst/>
          </a:prstGeom>
          <a:noFill/>
          <a:ln>
            <a:noFill/>
          </a:ln>
        </p:spPr>
      </p:pic>
      <p:sp>
        <p:nvSpPr>
          <p:cNvPr id="427" name="Google Shape;427;p44"/>
          <p:cNvSpPr txBox="1"/>
          <p:nvPr/>
        </p:nvSpPr>
        <p:spPr>
          <a:xfrm>
            <a:off x="924575" y="2636125"/>
            <a:ext cx="399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xygen"/>
              <a:ea typeface="Oxygen"/>
              <a:cs typeface="Oxygen"/>
              <a:sym typeface="Oxygen"/>
            </a:endParaRPr>
          </a:p>
          <a:p>
            <a:pPr indent="0" lvl="0" marL="0" rtl="0" algn="l">
              <a:spcBef>
                <a:spcPts val="0"/>
              </a:spcBef>
              <a:spcAft>
                <a:spcPts val="0"/>
              </a:spcAft>
              <a:buNone/>
            </a:pPr>
            <a:r>
              <a:rPr lang="en">
                <a:solidFill>
                  <a:schemeClr val="lt1"/>
                </a:solidFill>
                <a:latin typeface="Oxygen"/>
                <a:ea typeface="Oxygen"/>
                <a:cs typeface="Oxygen"/>
                <a:sym typeface="Oxygen"/>
              </a:rPr>
              <a:t>All VIF’s are under 5</a:t>
            </a:r>
            <a:endParaRPr>
              <a:solidFill>
                <a:schemeClr val="lt1"/>
              </a:solidFill>
              <a:latin typeface="Oxygen"/>
              <a:ea typeface="Oxygen"/>
              <a:cs typeface="Oxygen"/>
              <a:sym typeface="Oxygen"/>
            </a:endParaRPr>
          </a:p>
        </p:txBody>
      </p:sp>
      <p:sp>
        <p:nvSpPr>
          <p:cNvPr id="428" name="Google Shape;428;p44"/>
          <p:cNvSpPr/>
          <p:nvPr/>
        </p:nvSpPr>
        <p:spPr>
          <a:xfrm>
            <a:off x="2784700" y="2879200"/>
            <a:ext cx="1463400" cy="384000"/>
          </a:xfrm>
          <a:prstGeom prst="striped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994A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5"/>
          <p:cNvSpPr txBox="1"/>
          <p:nvPr>
            <p:ph type="title"/>
          </p:nvPr>
        </p:nvSpPr>
        <p:spPr>
          <a:xfrm>
            <a:off x="720000" y="584500"/>
            <a:ext cx="7704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 1</a:t>
            </a:r>
            <a:endParaRPr/>
          </a:p>
          <a:p>
            <a:pPr indent="0" lvl="0" marL="0" rtl="0" algn="ctr">
              <a:spcBef>
                <a:spcPts val="0"/>
              </a:spcBef>
              <a:spcAft>
                <a:spcPts val="0"/>
              </a:spcAft>
              <a:buNone/>
            </a:pPr>
            <a:r>
              <a:rPr lang="en"/>
              <a:t>Summary Statistics</a:t>
            </a:r>
            <a:endParaRPr/>
          </a:p>
        </p:txBody>
      </p:sp>
      <p:sp>
        <p:nvSpPr>
          <p:cNvPr id="434" name="Google Shape;434;p45"/>
          <p:cNvSpPr txBox="1"/>
          <p:nvPr/>
        </p:nvSpPr>
        <p:spPr>
          <a:xfrm>
            <a:off x="325275" y="1602200"/>
            <a:ext cx="4950300" cy="37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xygen"/>
                <a:ea typeface="Oxygen"/>
                <a:cs typeface="Oxygen"/>
                <a:sym typeface="Oxygen"/>
              </a:rPr>
              <a:t>How useful is our linear model in predicting the response variable?</a:t>
            </a:r>
            <a:endParaRPr>
              <a:solidFill>
                <a:schemeClr val="lt1"/>
              </a:solidFill>
              <a:latin typeface="Oxygen"/>
              <a:ea typeface="Oxygen"/>
              <a:cs typeface="Oxygen"/>
              <a:sym typeface="Oxygen"/>
            </a:endParaRPr>
          </a:p>
          <a:p>
            <a:pPr indent="0" lvl="0" marL="0" rtl="0" algn="l">
              <a:spcBef>
                <a:spcPts val="0"/>
              </a:spcBef>
              <a:spcAft>
                <a:spcPts val="0"/>
              </a:spcAft>
              <a:buNone/>
            </a:pPr>
            <a:r>
              <a:t/>
            </a:r>
            <a:endParaRPr>
              <a:solidFill>
                <a:schemeClr val="lt1"/>
              </a:solidFill>
              <a:latin typeface="Oxygen"/>
              <a:ea typeface="Oxygen"/>
              <a:cs typeface="Oxygen"/>
              <a:sym typeface="Oxygen"/>
            </a:endParaRPr>
          </a:p>
          <a:p>
            <a:pPr indent="0" lvl="0" marL="0" rtl="0" algn="l">
              <a:spcBef>
                <a:spcPts val="0"/>
              </a:spcBef>
              <a:spcAft>
                <a:spcPts val="0"/>
              </a:spcAft>
              <a:buNone/>
            </a:pPr>
            <a:r>
              <a:t/>
            </a:r>
            <a:endParaRPr>
              <a:solidFill>
                <a:schemeClr val="lt1"/>
              </a:solidFill>
              <a:latin typeface="Oxygen"/>
              <a:ea typeface="Oxygen"/>
              <a:cs typeface="Oxygen"/>
              <a:sym typeface="Oxygen"/>
            </a:endParaRPr>
          </a:p>
          <a:p>
            <a:pPr indent="0" lvl="0" marL="0" rtl="0" algn="l">
              <a:spcBef>
                <a:spcPts val="0"/>
              </a:spcBef>
              <a:spcAft>
                <a:spcPts val="0"/>
              </a:spcAft>
              <a:buNone/>
            </a:pPr>
            <a:r>
              <a:rPr lang="en">
                <a:solidFill>
                  <a:schemeClr val="lt1"/>
                </a:solidFill>
                <a:latin typeface="Oxygen"/>
                <a:ea typeface="Oxygen"/>
                <a:cs typeface="Oxygen"/>
                <a:sym typeface="Oxygen"/>
              </a:rPr>
              <a:t>Residual standard error : 0.269</a:t>
            </a:r>
            <a:endParaRPr>
              <a:solidFill>
                <a:schemeClr val="lt1"/>
              </a:solidFill>
              <a:latin typeface="Oxygen"/>
              <a:ea typeface="Oxygen"/>
              <a:cs typeface="Oxygen"/>
              <a:sym typeface="Oxygen"/>
            </a:endParaRPr>
          </a:p>
          <a:p>
            <a:pPr indent="-317500" lvl="0" marL="457200" rtl="0" algn="l">
              <a:lnSpc>
                <a:spcPct val="115000"/>
              </a:lnSpc>
              <a:spcBef>
                <a:spcPts val="1200"/>
              </a:spcBef>
              <a:spcAft>
                <a:spcPts val="0"/>
              </a:spcAft>
              <a:buClr>
                <a:schemeClr val="lt1"/>
              </a:buClr>
              <a:buSzPts val="1400"/>
              <a:buChar char="●"/>
            </a:pPr>
            <a:r>
              <a:rPr lang="en">
                <a:solidFill>
                  <a:schemeClr val="lt1"/>
                </a:solidFill>
                <a:latin typeface="Oxygen"/>
                <a:ea typeface="Oxygen"/>
                <a:cs typeface="Oxygen"/>
                <a:sym typeface="Oxygen"/>
              </a:rPr>
              <a:t>Standard deviations of residuals</a:t>
            </a:r>
            <a:endParaRPr>
              <a:solidFill>
                <a:schemeClr val="lt1"/>
              </a:solidFill>
              <a:latin typeface="Oxygen"/>
              <a:ea typeface="Oxygen"/>
              <a:cs typeface="Oxygen"/>
              <a:sym typeface="Oxygen"/>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Smaller residual standard error means predictions are better</a:t>
            </a:r>
            <a:endParaRPr>
              <a:solidFill>
                <a:schemeClr val="lt1"/>
              </a:solidFill>
              <a:latin typeface="Oxygen"/>
              <a:ea typeface="Oxygen"/>
              <a:cs typeface="Oxygen"/>
              <a:sym typeface="Oxygen"/>
            </a:endParaRPr>
          </a:p>
          <a:p>
            <a:pPr indent="0" lvl="0" marL="0" rtl="0" algn="l">
              <a:spcBef>
                <a:spcPts val="1200"/>
              </a:spcBef>
              <a:spcAft>
                <a:spcPts val="0"/>
              </a:spcAft>
              <a:buNone/>
            </a:pPr>
            <a:r>
              <a:t/>
            </a:r>
            <a:endParaRPr>
              <a:solidFill>
                <a:schemeClr val="lt1"/>
              </a:solidFill>
              <a:latin typeface="Oxygen"/>
              <a:ea typeface="Oxygen"/>
              <a:cs typeface="Oxygen"/>
              <a:sym typeface="Oxygen"/>
            </a:endParaRPr>
          </a:p>
          <a:p>
            <a:pPr indent="0" lvl="0" marL="0" rtl="0" algn="l">
              <a:spcBef>
                <a:spcPts val="0"/>
              </a:spcBef>
              <a:spcAft>
                <a:spcPts val="0"/>
              </a:spcAft>
              <a:buNone/>
            </a:pPr>
            <a:r>
              <a:rPr lang="en">
                <a:solidFill>
                  <a:schemeClr val="lt1"/>
                </a:solidFill>
                <a:latin typeface="Oxygen"/>
                <a:ea typeface="Oxygen"/>
                <a:cs typeface="Oxygen"/>
                <a:sym typeface="Oxygen"/>
              </a:rPr>
              <a:t>Adjusted R^2 : 0.8713</a:t>
            </a:r>
            <a:endParaRPr>
              <a:solidFill>
                <a:schemeClr val="lt1"/>
              </a:solidFill>
              <a:latin typeface="Oxygen"/>
              <a:ea typeface="Oxygen"/>
              <a:cs typeface="Oxygen"/>
              <a:sym typeface="Oxygen"/>
            </a:endParaRPr>
          </a:p>
          <a:p>
            <a:pPr indent="-317500" lvl="0" marL="457200" rtl="0" algn="l">
              <a:lnSpc>
                <a:spcPct val="115000"/>
              </a:lnSpc>
              <a:spcBef>
                <a:spcPts val="1200"/>
              </a:spcBef>
              <a:spcAft>
                <a:spcPts val="0"/>
              </a:spcAft>
              <a:buClr>
                <a:schemeClr val="lt1"/>
              </a:buClr>
              <a:buSzPts val="1400"/>
              <a:buChar char="●"/>
            </a:pPr>
            <a:r>
              <a:rPr lang="en">
                <a:solidFill>
                  <a:schemeClr val="lt1"/>
                </a:solidFill>
              </a:rPr>
              <a:t>Linear Relation</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Larger R</a:t>
            </a:r>
            <a:r>
              <a:rPr lang="en" sz="1000">
                <a:solidFill>
                  <a:schemeClr val="lt1"/>
                </a:solidFill>
              </a:rPr>
              <a:t>2 </a:t>
            </a:r>
            <a:r>
              <a:rPr lang="en">
                <a:solidFill>
                  <a:schemeClr val="lt1"/>
                </a:solidFill>
              </a:rPr>
              <a:t>means the model is better</a:t>
            </a:r>
            <a:endParaRPr>
              <a:solidFill>
                <a:schemeClr val="lt1"/>
              </a:solidFill>
            </a:endParaRPr>
          </a:p>
          <a:p>
            <a:pPr indent="0" lvl="0" marL="0" rtl="0" algn="l">
              <a:spcBef>
                <a:spcPts val="1200"/>
              </a:spcBef>
              <a:spcAft>
                <a:spcPts val="0"/>
              </a:spcAft>
              <a:buNone/>
            </a:pPr>
            <a:r>
              <a:t/>
            </a:r>
            <a:endParaRPr>
              <a:solidFill>
                <a:schemeClr val="lt1"/>
              </a:solidFill>
              <a:latin typeface="Oxygen"/>
              <a:ea typeface="Oxygen"/>
              <a:cs typeface="Oxygen"/>
              <a:sym typeface="Oxygen"/>
            </a:endParaRPr>
          </a:p>
        </p:txBody>
      </p:sp>
      <p:pic>
        <p:nvPicPr>
          <p:cNvPr id="435" name="Google Shape;435;p45"/>
          <p:cNvPicPr preferRelativeResize="0"/>
          <p:nvPr/>
        </p:nvPicPr>
        <p:blipFill>
          <a:blip r:embed="rId3">
            <a:alphaModFix/>
          </a:blip>
          <a:stretch>
            <a:fillRect/>
          </a:stretch>
        </p:blipFill>
        <p:spPr>
          <a:xfrm>
            <a:off x="5619975" y="1378553"/>
            <a:ext cx="3182949" cy="3576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6"/>
          <p:cNvSpPr txBox="1"/>
          <p:nvPr>
            <p:ph type="title"/>
          </p:nvPr>
        </p:nvSpPr>
        <p:spPr>
          <a:xfrm>
            <a:off x="720000" y="584500"/>
            <a:ext cx="7704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 1</a:t>
            </a:r>
            <a:endParaRPr/>
          </a:p>
          <a:p>
            <a:pPr indent="0" lvl="0" marL="0" rtl="0" algn="ctr">
              <a:spcBef>
                <a:spcPts val="0"/>
              </a:spcBef>
              <a:spcAft>
                <a:spcPts val="0"/>
              </a:spcAft>
              <a:buNone/>
            </a:pPr>
            <a:r>
              <a:rPr lang="en"/>
              <a:t>Variable Selection </a:t>
            </a:r>
            <a:endParaRPr/>
          </a:p>
        </p:txBody>
      </p:sp>
      <p:sp>
        <p:nvSpPr>
          <p:cNvPr id="441" name="Google Shape;441;p46"/>
          <p:cNvSpPr txBox="1"/>
          <p:nvPr/>
        </p:nvSpPr>
        <p:spPr>
          <a:xfrm>
            <a:off x="731875" y="1260450"/>
            <a:ext cx="762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xygen"/>
              <a:ea typeface="Oxygen"/>
              <a:cs typeface="Oxygen"/>
              <a:sym typeface="Oxygen"/>
            </a:endParaRPr>
          </a:p>
        </p:txBody>
      </p:sp>
      <p:sp>
        <p:nvSpPr>
          <p:cNvPr id="442" name="Google Shape;442;p46"/>
          <p:cNvSpPr txBox="1"/>
          <p:nvPr/>
        </p:nvSpPr>
        <p:spPr>
          <a:xfrm>
            <a:off x="168150" y="1260450"/>
            <a:ext cx="8627700" cy="360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lt1"/>
                </a:solidFill>
              </a:rPr>
              <a:t>Model 1</a:t>
            </a:r>
            <a:endParaRPr b="1" sz="1300">
              <a:solidFill>
                <a:schemeClr val="lt1"/>
              </a:solidFill>
            </a:endParaRPr>
          </a:p>
          <a:p>
            <a:pPr indent="0" lvl="0" marL="0" rtl="0" algn="l">
              <a:lnSpc>
                <a:spcPct val="115000"/>
              </a:lnSpc>
              <a:spcBef>
                <a:spcPts val="0"/>
              </a:spcBef>
              <a:spcAft>
                <a:spcPts val="0"/>
              </a:spcAft>
              <a:buNone/>
            </a:pPr>
            <a:r>
              <a:rPr b="1" lang="en" sz="1300">
                <a:solidFill>
                  <a:schemeClr val="lt1"/>
                </a:solidFill>
              </a:rPr>
              <a:t>Selling Price = </a:t>
            </a:r>
            <a:r>
              <a:rPr b="1" lang="en" sz="1300">
                <a:solidFill>
                  <a:schemeClr val="lt1"/>
                </a:solidFill>
              </a:rPr>
              <a:t>(4.4e+4)Year - 6.272e-01(KM) - (4.3e+04)Fuel - 5.582e+04(Seller/Ind) - 9.658(Transmission) - -5.87e+04(Owner/2nd) + 3.576e+03(Mileage) + (4.96e+01)Engine + (6.26e+03)MaxPower - (5.189e+03)Seats</a:t>
            </a:r>
            <a:endParaRPr b="1" sz="1300">
              <a:solidFill>
                <a:schemeClr val="lt1"/>
              </a:solidFill>
            </a:endParaRPr>
          </a:p>
          <a:p>
            <a:pPr indent="0" lvl="0" marL="0" rtl="0" algn="l">
              <a:lnSpc>
                <a:spcPct val="115000"/>
              </a:lnSpc>
              <a:spcBef>
                <a:spcPts val="0"/>
              </a:spcBef>
              <a:spcAft>
                <a:spcPts val="0"/>
              </a:spcAft>
              <a:buNone/>
            </a:pPr>
            <a:r>
              <a:t/>
            </a:r>
            <a:endParaRPr b="1" sz="1300">
              <a:solidFill>
                <a:schemeClr val="lt1"/>
              </a:solidFill>
            </a:endParaRPr>
          </a:p>
          <a:p>
            <a:pPr indent="0" lvl="0" marL="0" rtl="0" algn="l">
              <a:lnSpc>
                <a:spcPct val="115000"/>
              </a:lnSpc>
              <a:spcBef>
                <a:spcPts val="0"/>
              </a:spcBef>
              <a:spcAft>
                <a:spcPts val="0"/>
              </a:spcAft>
              <a:buNone/>
            </a:pPr>
            <a:r>
              <a:rPr b="1" lang="en" sz="1300">
                <a:solidFill>
                  <a:schemeClr val="lt1"/>
                </a:solidFill>
              </a:rPr>
              <a:t>Sample Interpretation of Coefficient:</a:t>
            </a:r>
            <a:endParaRPr b="1" sz="1300">
              <a:solidFill>
                <a:schemeClr val="lt1"/>
              </a:solidFill>
            </a:endParaRPr>
          </a:p>
          <a:p>
            <a:pPr indent="0" lvl="0" marL="0" rtl="0" algn="l">
              <a:lnSpc>
                <a:spcPct val="115000"/>
              </a:lnSpc>
              <a:spcBef>
                <a:spcPts val="0"/>
              </a:spcBef>
              <a:spcAft>
                <a:spcPts val="0"/>
              </a:spcAft>
              <a:buNone/>
            </a:pPr>
            <a:r>
              <a:rPr b="1" lang="en" sz="1300">
                <a:solidFill>
                  <a:schemeClr val="lt1"/>
                </a:solidFill>
              </a:rPr>
              <a:t>Holding all other variables constant for one increase in selling price there will be a 4.4e+04 increase in year.</a:t>
            </a:r>
            <a:endParaRPr b="1" sz="1300">
              <a:solidFill>
                <a:schemeClr val="lt1"/>
              </a:solidFill>
            </a:endParaRPr>
          </a:p>
          <a:p>
            <a:pPr indent="0" lvl="0" marL="0" rtl="0" algn="l">
              <a:lnSpc>
                <a:spcPct val="115000"/>
              </a:lnSpc>
              <a:spcBef>
                <a:spcPts val="0"/>
              </a:spcBef>
              <a:spcAft>
                <a:spcPts val="0"/>
              </a:spcAft>
              <a:buNone/>
            </a:pPr>
            <a:r>
              <a:t/>
            </a:r>
            <a:endParaRPr b="1" sz="1300">
              <a:solidFill>
                <a:schemeClr val="lt1"/>
              </a:solidFill>
            </a:endParaRPr>
          </a:p>
          <a:p>
            <a:pPr indent="0" lvl="0" marL="0" rtl="0" algn="l">
              <a:lnSpc>
                <a:spcPct val="115000"/>
              </a:lnSpc>
              <a:spcBef>
                <a:spcPts val="0"/>
              </a:spcBef>
              <a:spcAft>
                <a:spcPts val="0"/>
              </a:spcAft>
              <a:buNone/>
            </a:pPr>
            <a:r>
              <a:rPr b="1" lang="en" sz="1300">
                <a:solidFill>
                  <a:schemeClr val="lt1"/>
                </a:solidFill>
              </a:rPr>
              <a:t>Model 2</a:t>
            </a:r>
            <a:endParaRPr b="1" sz="1300">
              <a:solidFill>
                <a:schemeClr val="lt1"/>
              </a:solidFill>
            </a:endParaRPr>
          </a:p>
          <a:p>
            <a:pPr indent="0" lvl="0" marL="0" rtl="0" algn="l">
              <a:lnSpc>
                <a:spcPct val="115000"/>
              </a:lnSpc>
              <a:spcBef>
                <a:spcPts val="0"/>
              </a:spcBef>
              <a:spcAft>
                <a:spcPts val="0"/>
              </a:spcAft>
              <a:buNone/>
            </a:pPr>
            <a:r>
              <a:rPr b="1" lang="en" sz="1300">
                <a:solidFill>
                  <a:schemeClr val="lt1"/>
                </a:solidFill>
              </a:rPr>
              <a:t>Log(Selling Price) = (1.154e-01)Year - 3.122e-07(KM) + 1.203e-01(Fuel/Pretrol) - -3.715e-02(Seller/Ind) - 6.717e-02(Transmission) - 8.387e-02 (Owner/2nd) + 8.736e-05(Mileage) + 2.021e-04 (engine) +  8.239e-03(Maxpower) + 3.594e-02(Seats)</a:t>
            </a:r>
            <a:endParaRPr b="1" sz="1300">
              <a:solidFill>
                <a:schemeClr val="lt1"/>
              </a:solidFill>
            </a:endParaRPr>
          </a:p>
          <a:p>
            <a:pPr indent="0" lvl="0" marL="0" rtl="0" algn="l">
              <a:lnSpc>
                <a:spcPct val="115000"/>
              </a:lnSpc>
              <a:spcBef>
                <a:spcPts val="0"/>
              </a:spcBef>
              <a:spcAft>
                <a:spcPts val="0"/>
              </a:spcAft>
              <a:buNone/>
            </a:pPr>
            <a:r>
              <a:t/>
            </a:r>
            <a:endParaRPr b="1" sz="1300">
              <a:solidFill>
                <a:schemeClr val="lt1"/>
              </a:solidFill>
            </a:endParaRPr>
          </a:p>
          <a:p>
            <a:pPr indent="0" lvl="0" marL="0" rtl="0" algn="l">
              <a:lnSpc>
                <a:spcPct val="115000"/>
              </a:lnSpc>
              <a:spcBef>
                <a:spcPts val="0"/>
              </a:spcBef>
              <a:spcAft>
                <a:spcPts val="0"/>
              </a:spcAft>
              <a:buNone/>
            </a:pPr>
            <a:r>
              <a:rPr b="1" lang="en" sz="1300">
                <a:solidFill>
                  <a:schemeClr val="lt1"/>
                </a:solidFill>
              </a:rPr>
              <a:t>Sample Interpretation of Coefficient:</a:t>
            </a:r>
            <a:endParaRPr b="1" sz="1300">
              <a:solidFill>
                <a:schemeClr val="lt1"/>
              </a:solidFill>
            </a:endParaRPr>
          </a:p>
          <a:p>
            <a:pPr indent="0" lvl="0" marL="0" rtl="0" algn="l">
              <a:lnSpc>
                <a:spcPct val="115000"/>
              </a:lnSpc>
              <a:spcBef>
                <a:spcPts val="0"/>
              </a:spcBef>
              <a:spcAft>
                <a:spcPts val="0"/>
              </a:spcAft>
              <a:buNone/>
            </a:pPr>
            <a:r>
              <a:rPr b="1" lang="en" sz="1300">
                <a:solidFill>
                  <a:schemeClr val="lt1"/>
                </a:solidFill>
              </a:rPr>
              <a:t>The data suggest each 1 increase in Year is associated with an increase in the median selling price by a factor of e^(1.154e-01)  = 1.2. (ie 20% increase)</a:t>
            </a:r>
            <a:endParaRPr b="1" sz="1300">
              <a:solidFill>
                <a:schemeClr val="lt1"/>
              </a:solidFill>
            </a:endParaRPr>
          </a:p>
        </p:txBody>
      </p:sp>
      <p:sp>
        <p:nvSpPr>
          <p:cNvPr id="443" name="Google Shape;443;p46"/>
          <p:cNvSpPr txBox="1"/>
          <p:nvPr/>
        </p:nvSpPr>
        <p:spPr>
          <a:xfrm>
            <a:off x="4790425" y="1768275"/>
            <a:ext cx="41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7"/>
          <p:cNvSpPr txBox="1"/>
          <p:nvPr>
            <p:ph type="title"/>
          </p:nvPr>
        </p:nvSpPr>
        <p:spPr>
          <a:xfrm>
            <a:off x="720000" y="584500"/>
            <a:ext cx="7704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 1</a:t>
            </a:r>
            <a:endParaRPr/>
          </a:p>
          <a:p>
            <a:pPr indent="0" lvl="0" marL="0" rtl="0" algn="ctr">
              <a:spcBef>
                <a:spcPts val="0"/>
              </a:spcBef>
              <a:spcAft>
                <a:spcPts val="0"/>
              </a:spcAft>
              <a:buNone/>
            </a:pPr>
            <a:r>
              <a:rPr lang="en"/>
              <a:t>Hypothesis Test </a:t>
            </a:r>
            <a:endParaRPr/>
          </a:p>
        </p:txBody>
      </p:sp>
      <p:pic>
        <p:nvPicPr>
          <p:cNvPr id="449" name="Google Shape;449;p47"/>
          <p:cNvPicPr preferRelativeResize="0"/>
          <p:nvPr/>
        </p:nvPicPr>
        <p:blipFill>
          <a:blip r:embed="rId3">
            <a:alphaModFix/>
          </a:blip>
          <a:stretch>
            <a:fillRect/>
          </a:stretch>
        </p:blipFill>
        <p:spPr>
          <a:xfrm>
            <a:off x="5843625" y="1358203"/>
            <a:ext cx="3182949" cy="3576499"/>
          </a:xfrm>
          <a:prstGeom prst="rect">
            <a:avLst/>
          </a:prstGeom>
          <a:noFill/>
          <a:ln>
            <a:noFill/>
          </a:ln>
        </p:spPr>
      </p:pic>
      <p:pic>
        <p:nvPicPr>
          <p:cNvPr id="450" name="Google Shape;450;p47"/>
          <p:cNvPicPr preferRelativeResize="0"/>
          <p:nvPr/>
        </p:nvPicPr>
        <p:blipFill>
          <a:blip r:embed="rId4">
            <a:alphaModFix/>
          </a:blip>
          <a:stretch>
            <a:fillRect/>
          </a:stretch>
        </p:blipFill>
        <p:spPr>
          <a:xfrm>
            <a:off x="2584850" y="2054789"/>
            <a:ext cx="3182951" cy="2342312"/>
          </a:xfrm>
          <a:prstGeom prst="rect">
            <a:avLst/>
          </a:prstGeom>
          <a:noFill/>
          <a:ln>
            <a:noFill/>
          </a:ln>
        </p:spPr>
      </p:pic>
      <p:sp>
        <p:nvSpPr>
          <p:cNvPr id="451" name="Google Shape;451;p47"/>
          <p:cNvSpPr txBox="1"/>
          <p:nvPr/>
        </p:nvSpPr>
        <p:spPr>
          <a:xfrm>
            <a:off x="81325" y="1219800"/>
            <a:ext cx="2531100" cy="376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lt1"/>
                </a:solidFill>
              </a:rPr>
              <a:t>Step 1:	   H</a:t>
            </a:r>
            <a:r>
              <a:rPr baseline="-25000" lang="en" sz="1800">
                <a:solidFill>
                  <a:schemeClr val="lt1"/>
                </a:solidFill>
              </a:rPr>
              <a:t>o</a:t>
            </a:r>
            <a:r>
              <a:rPr lang="en" sz="1100">
                <a:solidFill>
                  <a:schemeClr val="lt1"/>
                </a:solidFill>
              </a:rPr>
              <a:t>:β_1=β_*=0</a:t>
            </a:r>
            <a:endParaRPr sz="1100">
              <a:solidFill>
                <a:schemeClr val="lt1"/>
              </a:solidFill>
            </a:endParaRPr>
          </a:p>
          <a:p>
            <a:pPr indent="0" lvl="0" marL="457200" rtl="0" algn="l">
              <a:lnSpc>
                <a:spcPct val="115000"/>
              </a:lnSpc>
              <a:spcBef>
                <a:spcPts val="0"/>
              </a:spcBef>
              <a:spcAft>
                <a:spcPts val="0"/>
              </a:spcAft>
              <a:buNone/>
            </a:pPr>
            <a:r>
              <a:rPr lang="en" sz="1100">
                <a:solidFill>
                  <a:schemeClr val="lt1"/>
                </a:solidFill>
              </a:rPr>
              <a:t>   H</a:t>
            </a:r>
            <a:r>
              <a:rPr baseline="-25000" lang="en" sz="1800">
                <a:solidFill>
                  <a:schemeClr val="lt1"/>
                </a:solidFill>
              </a:rPr>
              <a:t>a</a:t>
            </a:r>
            <a:r>
              <a:rPr lang="en" sz="1100">
                <a:solidFill>
                  <a:schemeClr val="lt1"/>
                </a:solidFill>
              </a:rPr>
              <a:t>:β_1 and β_*  &lt;&gt; 0.</a:t>
            </a:r>
            <a:endParaRPr sz="1100">
              <a:solidFill>
                <a:schemeClr val="lt1"/>
              </a:solidFill>
            </a:endParaRPr>
          </a:p>
          <a:p>
            <a:pPr indent="0" lvl="0" marL="45720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Step 2 : T-Stat = 88.95</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Step 3:  CV = 2.11</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Step 4: P-Value = 0.0000001</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Step 5: Reject Ho</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Step 6 :</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There is sufficient evidence to suggest that there is a difference in slope between the predictor variables with a p-value of less than 0.0001 and confidence interval for year being (1.07, 1.12)</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t/>
            </a:r>
            <a:endParaRPr>
              <a:latin typeface="Oxygen"/>
              <a:ea typeface="Oxygen"/>
              <a:cs typeface="Oxygen"/>
              <a:sym typeface="Oxyge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8"/>
          <p:cNvSpPr txBox="1"/>
          <p:nvPr>
            <p:ph type="title"/>
          </p:nvPr>
        </p:nvSpPr>
        <p:spPr>
          <a:xfrm>
            <a:off x="720000" y="584500"/>
            <a:ext cx="7704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 1</a:t>
            </a:r>
            <a:endParaRPr/>
          </a:p>
          <a:p>
            <a:pPr indent="0" lvl="0" marL="0" rtl="0" algn="ctr">
              <a:spcBef>
                <a:spcPts val="0"/>
              </a:spcBef>
              <a:spcAft>
                <a:spcPts val="0"/>
              </a:spcAft>
              <a:buNone/>
            </a:pPr>
            <a:r>
              <a:rPr lang="en"/>
              <a:t>Comparison of Statistics</a:t>
            </a:r>
            <a:endParaRPr/>
          </a:p>
        </p:txBody>
      </p:sp>
      <p:sp>
        <p:nvSpPr>
          <p:cNvPr id="457" name="Google Shape;457;p48"/>
          <p:cNvSpPr txBox="1"/>
          <p:nvPr>
            <p:ph idx="2" type="title"/>
          </p:nvPr>
        </p:nvSpPr>
        <p:spPr>
          <a:xfrm>
            <a:off x="1005225" y="2497006"/>
            <a:ext cx="2011800" cy="3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8" name="Google Shape;458;p48"/>
          <p:cNvSpPr txBox="1"/>
          <p:nvPr>
            <p:ph idx="1" type="subTitle"/>
          </p:nvPr>
        </p:nvSpPr>
        <p:spPr>
          <a:xfrm>
            <a:off x="1005225" y="2801876"/>
            <a:ext cx="2011800" cy="14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9" name="Google Shape;459;p48"/>
          <p:cNvSpPr txBox="1"/>
          <p:nvPr>
            <p:ph idx="3" type="title"/>
          </p:nvPr>
        </p:nvSpPr>
        <p:spPr>
          <a:xfrm>
            <a:off x="3566100" y="2495206"/>
            <a:ext cx="2011800" cy="38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0" name="Google Shape;460;p48"/>
          <p:cNvSpPr txBox="1"/>
          <p:nvPr>
            <p:ph idx="4" type="subTitle"/>
          </p:nvPr>
        </p:nvSpPr>
        <p:spPr>
          <a:xfrm>
            <a:off x="3566550" y="2801876"/>
            <a:ext cx="2010900" cy="14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1" name="Google Shape;461;p48"/>
          <p:cNvSpPr txBox="1"/>
          <p:nvPr>
            <p:ph idx="5" type="title"/>
          </p:nvPr>
        </p:nvSpPr>
        <p:spPr>
          <a:xfrm>
            <a:off x="6126975" y="2495206"/>
            <a:ext cx="2011800" cy="38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2" name="Google Shape;462;p48"/>
          <p:cNvSpPr txBox="1"/>
          <p:nvPr>
            <p:ph idx="6" type="subTitle"/>
          </p:nvPr>
        </p:nvSpPr>
        <p:spPr>
          <a:xfrm>
            <a:off x="6126975" y="2801876"/>
            <a:ext cx="2011800" cy="14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63" name="Google Shape;463;p48"/>
          <p:cNvPicPr preferRelativeResize="0"/>
          <p:nvPr/>
        </p:nvPicPr>
        <p:blipFill>
          <a:blip r:embed="rId3">
            <a:alphaModFix/>
          </a:blip>
          <a:stretch>
            <a:fillRect/>
          </a:stretch>
        </p:blipFill>
        <p:spPr>
          <a:xfrm>
            <a:off x="1650551" y="1381675"/>
            <a:ext cx="5580776" cy="3221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9"/>
          <p:cNvSpPr txBox="1"/>
          <p:nvPr>
            <p:ph type="title"/>
          </p:nvPr>
        </p:nvSpPr>
        <p:spPr>
          <a:xfrm>
            <a:off x="720000" y="584500"/>
            <a:ext cx="7704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 Selection</a:t>
            </a:r>
            <a:endParaRPr/>
          </a:p>
        </p:txBody>
      </p:sp>
      <p:sp>
        <p:nvSpPr>
          <p:cNvPr id="469" name="Google Shape;469;p49"/>
          <p:cNvSpPr txBox="1"/>
          <p:nvPr/>
        </p:nvSpPr>
        <p:spPr>
          <a:xfrm>
            <a:off x="914875" y="1442525"/>
            <a:ext cx="308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Oxygen"/>
                <a:ea typeface="Oxygen"/>
                <a:cs typeface="Oxygen"/>
                <a:sym typeface="Oxygen"/>
              </a:rPr>
              <a:t>Stepwise</a:t>
            </a:r>
            <a:endParaRPr b="1">
              <a:solidFill>
                <a:schemeClr val="lt1"/>
              </a:solidFill>
              <a:latin typeface="Oxygen"/>
              <a:ea typeface="Oxygen"/>
              <a:cs typeface="Oxygen"/>
              <a:sym typeface="Oxygen"/>
            </a:endParaRPr>
          </a:p>
        </p:txBody>
      </p:sp>
      <p:pic>
        <p:nvPicPr>
          <p:cNvPr id="470" name="Google Shape;470;p49"/>
          <p:cNvPicPr preferRelativeResize="0"/>
          <p:nvPr/>
        </p:nvPicPr>
        <p:blipFill>
          <a:blip r:embed="rId3">
            <a:alphaModFix/>
          </a:blip>
          <a:stretch>
            <a:fillRect/>
          </a:stretch>
        </p:blipFill>
        <p:spPr>
          <a:xfrm>
            <a:off x="5025699" y="3021882"/>
            <a:ext cx="3973649" cy="1618168"/>
          </a:xfrm>
          <a:prstGeom prst="rect">
            <a:avLst/>
          </a:prstGeom>
          <a:noFill/>
          <a:ln>
            <a:noFill/>
          </a:ln>
        </p:spPr>
      </p:pic>
      <p:sp>
        <p:nvSpPr>
          <p:cNvPr id="471" name="Google Shape;471;p49"/>
          <p:cNvSpPr txBox="1"/>
          <p:nvPr/>
        </p:nvSpPr>
        <p:spPr>
          <a:xfrm>
            <a:off x="1491900" y="2658213"/>
            <a:ext cx="308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Oxygen"/>
                <a:ea typeface="Oxygen"/>
                <a:cs typeface="Oxygen"/>
                <a:sym typeface="Oxygen"/>
              </a:rPr>
              <a:t>Backward</a:t>
            </a:r>
            <a:endParaRPr b="1">
              <a:solidFill>
                <a:schemeClr val="lt1"/>
              </a:solidFill>
              <a:latin typeface="Oxygen"/>
              <a:ea typeface="Oxygen"/>
              <a:cs typeface="Oxygen"/>
              <a:sym typeface="Oxygen"/>
            </a:endParaRPr>
          </a:p>
        </p:txBody>
      </p:sp>
      <p:sp>
        <p:nvSpPr>
          <p:cNvPr id="472" name="Google Shape;472;p49"/>
          <p:cNvSpPr txBox="1"/>
          <p:nvPr/>
        </p:nvSpPr>
        <p:spPr>
          <a:xfrm>
            <a:off x="6406200" y="2615000"/>
            <a:ext cx="308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Oxygen"/>
                <a:ea typeface="Oxygen"/>
                <a:cs typeface="Oxygen"/>
                <a:sym typeface="Oxygen"/>
              </a:rPr>
              <a:t>Forward</a:t>
            </a:r>
            <a:endParaRPr b="1">
              <a:solidFill>
                <a:schemeClr val="lt1"/>
              </a:solidFill>
              <a:latin typeface="Oxygen"/>
              <a:ea typeface="Oxygen"/>
              <a:cs typeface="Oxygen"/>
              <a:sym typeface="Oxygen"/>
            </a:endParaRPr>
          </a:p>
        </p:txBody>
      </p:sp>
      <p:pic>
        <p:nvPicPr>
          <p:cNvPr id="473" name="Google Shape;473;p49"/>
          <p:cNvPicPr preferRelativeResize="0"/>
          <p:nvPr/>
        </p:nvPicPr>
        <p:blipFill>
          <a:blip r:embed="rId4">
            <a:alphaModFix/>
          </a:blip>
          <a:stretch>
            <a:fillRect/>
          </a:stretch>
        </p:blipFill>
        <p:spPr>
          <a:xfrm>
            <a:off x="2747724" y="1013377"/>
            <a:ext cx="5003425" cy="1545075"/>
          </a:xfrm>
          <a:prstGeom prst="rect">
            <a:avLst/>
          </a:prstGeom>
          <a:noFill/>
          <a:ln>
            <a:noFill/>
          </a:ln>
        </p:spPr>
      </p:pic>
      <p:pic>
        <p:nvPicPr>
          <p:cNvPr id="474" name="Google Shape;474;p49"/>
          <p:cNvPicPr preferRelativeResize="0"/>
          <p:nvPr/>
        </p:nvPicPr>
        <p:blipFill>
          <a:blip r:embed="rId5">
            <a:alphaModFix/>
          </a:blip>
          <a:stretch>
            <a:fillRect/>
          </a:stretch>
        </p:blipFill>
        <p:spPr>
          <a:xfrm>
            <a:off x="188125" y="3249520"/>
            <a:ext cx="4735901" cy="11629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0"/>
          <p:cNvSpPr txBox="1"/>
          <p:nvPr>
            <p:ph type="title"/>
          </p:nvPr>
        </p:nvSpPr>
        <p:spPr>
          <a:xfrm>
            <a:off x="720000" y="584500"/>
            <a:ext cx="7704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 Selection</a:t>
            </a:r>
            <a:endParaRPr/>
          </a:p>
          <a:p>
            <a:pPr indent="0" lvl="0" marL="0" rtl="0" algn="ctr">
              <a:spcBef>
                <a:spcPts val="0"/>
              </a:spcBef>
              <a:spcAft>
                <a:spcPts val="0"/>
              </a:spcAft>
              <a:buNone/>
            </a:pPr>
            <a:r>
              <a:t/>
            </a:r>
            <a:endParaRPr/>
          </a:p>
        </p:txBody>
      </p:sp>
      <p:pic>
        <p:nvPicPr>
          <p:cNvPr id="480" name="Google Shape;480;p50"/>
          <p:cNvPicPr preferRelativeResize="0"/>
          <p:nvPr/>
        </p:nvPicPr>
        <p:blipFill>
          <a:blip r:embed="rId3">
            <a:alphaModFix/>
          </a:blip>
          <a:stretch>
            <a:fillRect/>
          </a:stretch>
        </p:blipFill>
        <p:spPr>
          <a:xfrm>
            <a:off x="5458579" y="1050262"/>
            <a:ext cx="3144545" cy="1872751"/>
          </a:xfrm>
          <a:prstGeom prst="rect">
            <a:avLst/>
          </a:prstGeom>
          <a:noFill/>
          <a:ln>
            <a:noFill/>
          </a:ln>
        </p:spPr>
      </p:pic>
      <p:sp>
        <p:nvSpPr>
          <p:cNvPr id="481" name="Google Shape;481;p50"/>
          <p:cNvSpPr txBox="1"/>
          <p:nvPr/>
        </p:nvSpPr>
        <p:spPr>
          <a:xfrm>
            <a:off x="4507375" y="1489713"/>
            <a:ext cx="388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Oxygen"/>
                <a:ea typeface="Oxygen"/>
                <a:cs typeface="Oxygen"/>
                <a:sym typeface="Oxygen"/>
              </a:rPr>
              <a:t>Forward</a:t>
            </a:r>
            <a:endParaRPr b="1">
              <a:solidFill>
                <a:schemeClr val="lt1"/>
              </a:solidFill>
              <a:latin typeface="Oxygen"/>
              <a:ea typeface="Oxygen"/>
              <a:cs typeface="Oxygen"/>
              <a:sym typeface="Oxygen"/>
            </a:endParaRPr>
          </a:p>
        </p:txBody>
      </p:sp>
      <p:pic>
        <p:nvPicPr>
          <p:cNvPr id="482" name="Google Shape;482;p50"/>
          <p:cNvPicPr preferRelativeResize="0"/>
          <p:nvPr/>
        </p:nvPicPr>
        <p:blipFill>
          <a:blip r:embed="rId4">
            <a:alphaModFix/>
          </a:blip>
          <a:stretch>
            <a:fillRect/>
          </a:stretch>
        </p:blipFill>
        <p:spPr>
          <a:xfrm>
            <a:off x="5458575" y="3059675"/>
            <a:ext cx="3144550" cy="1894635"/>
          </a:xfrm>
          <a:prstGeom prst="rect">
            <a:avLst/>
          </a:prstGeom>
          <a:noFill/>
          <a:ln>
            <a:noFill/>
          </a:ln>
        </p:spPr>
      </p:pic>
      <p:graphicFrame>
        <p:nvGraphicFramePr>
          <p:cNvPr id="483" name="Google Shape;483;p50"/>
          <p:cNvGraphicFramePr/>
          <p:nvPr/>
        </p:nvGraphicFramePr>
        <p:xfrm>
          <a:off x="302825" y="2246213"/>
          <a:ext cx="3000000" cy="3000000"/>
        </p:xfrm>
        <a:graphic>
          <a:graphicData uri="http://schemas.openxmlformats.org/drawingml/2006/table">
            <a:tbl>
              <a:tblPr>
                <a:noFill/>
                <a:tableStyleId>{35F8F586-1634-4790-8E02-69526092AF76}</a:tableStyleId>
              </a:tblPr>
              <a:tblGrid>
                <a:gridCol w="1604875"/>
                <a:gridCol w="1604875"/>
                <a:gridCol w="1604875"/>
              </a:tblGrid>
              <a:tr h="553950">
                <a:tc>
                  <a:txBody>
                    <a:bodyPr/>
                    <a:lstStyle/>
                    <a:p>
                      <a:pPr indent="0" lvl="0" marL="0" rtl="0" algn="l">
                        <a:spcBef>
                          <a:spcPts val="0"/>
                        </a:spcBef>
                        <a:spcAft>
                          <a:spcPts val="0"/>
                        </a:spcAft>
                        <a:buNone/>
                      </a:pPr>
                      <a:r>
                        <a:rPr lang="en">
                          <a:solidFill>
                            <a:schemeClr val="lt1"/>
                          </a:solidFill>
                        </a:rPr>
                        <a:t>Model</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ValMSE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Adjusted R^2</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Forward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0.26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0.912</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Backward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0.28</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0.912</a:t>
                      </a:r>
                      <a:endParaRPr>
                        <a:solidFill>
                          <a:schemeClr val="lt1"/>
                        </a:solidFill>
                      </a:endParaRPr>
                    </a:p>
                  </a:txBody>
                  <a:tcPr marT="91425" marB="91425" marR="91425" marL="91425"/>
                </a:tc>
              </a:tr>
            </a:tbl>
          </a:graphicData>
        </a:graphic>
      </p:graphicFrame>
      <p:sp>
        <p:nvSpPr>
          <p:cNvPr id="484" name="Google Shape;484;p50"/>
          <p:cNvSpPr txBox="1"/>
          <p:nvPr/>
        </p:nvSpPr>
        <p:spPr>
          <a:xfrm>
            <a:off x="4449425" y="3948863"/>
            <a:ext cx="388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Oxygen"/>
                <a:ea typeface="Oxygen"/>
                <a:cs typeface="Oxygen"/>
                <a:sym typeface="Oxygen"/>
              </a:rPr>
              <a:t>Backward</a:t>
            </a:r>
            <a:endParaRPr b="1">
              <a:solidFill>
                <a:schemeClr val="lt1"/>
              </a:solidFill>
              <a:latin typeface="Oxygen"/>
              <a:ea typeface="Oxygen"/>
              <a:cs typeface="Oxygen"/>
              <a:sym typeface="Oxyge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1"/>
          <p:cNvSpPr txBox="1"/>
          <p:nvPr>
            <p:ph type="title"/>
          </p:nvPr>
        </p:nvSpPr>
        <p:spPr>
          <a:xfrm>
            <a:off x="765225" y="666225"/>
            <a:ext cx="7704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Objective 2</a:t>
            </a:r>
            <a:endParaRPr sz="3400"/>
          </a:p>
          <a:p>
            <a:pPr indent="0" lvl="0" marL="0" rtl="0" algn="ctr">
              <a:spcBef>
                <a:spcPts val="0"/>
              </a:spcBef>
              <a:spcAft>
                <a:spcPts val="0"/>
              </a:spcAft>
              <a:buNone/>
            </a:pPr>
            <a:r>
              <a:rPr lang="en" sz="3400">
                <a:solidFill>
                  <a:schemeClr val="accent5"/>
                </a:solidFill>
              </a:rPr>
              <a:t>Model Selections </a:t>
            </a:r>
            <a:endParaRPr/>
          </a:p>
          <a:p>
            <a:pPr indent="0" lvl="0" marL="0" rtl="0" algn="ctr">
              <a:spcBef>
                <a:spcPts val="0"/>
              </a:spcBef>
              <a:spcAft>
                <a:spcPts val="0"/>
              </a:spcAft>
              <a:buNone/>
            </a:pPr>
            <a:r>
              <a:t/>
            </a:r>
            <a:endParaRPr sz="3400">
              <a:solidFill>
                <a:schemeClr val="accent5"/>
              </a:solidFill>
            </a:endParaRPr>
          </a:p>
        </p:txBody>
      </p:sp>
      <p:cxnSp>
        <p:nvCxnSpPr>
          <p:cNvPr id="490" name="Google Shape;490;p51"/>
          <p:cNvCxnSpPr/>
          <p:nvPr/>
        </p:nvCxnSpPr>
        <p:spPr>
          <a:xfrm>
            <a:off x="1924750" y="1130125"/>
            <a:ext cx="5087700" cy="0"/>
          </a:xfrm>
          <a:prstGeom prst="straightConnector1">
            <a:avLst/>
          </a:prstGeom>
          <a:noFill/>
          <a:ln cap="flat" cmpd="sng" w="19050">
            <a:solidFill>
              <a:schemeClr val="accent5"/>
            </a:solidFill>
            <a:prstDash val="solid"/>
            <a:round/>
            <a:headEnd len="med" w="med" type="oval"/>
            <a:tailEnd len="med" w="med" type="oval"/>
          </a:ln>
        </p:spPr>
      </p:cxnSp>
      <p:sp>
        <p:nvSpPr>
          <p:cNvPr id="491" name="Google Shape;491;p51"/>
          <p:cNvSpPr txBox="1"/>
          <p:nvPr/>
        </p:nvSpPr>
        <p:spPr>
          <a:xfrm>
            <a:off x="1201100" y="3254925"/>
            <a:ext cx="7426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lt1"/>
                </a:solidFill>
              </a:rPr>
              <a:t>Log(Selling Price) ~ </a:t>
            </a:r>
            <a:r>
              <a:rPr b="1" lang="en" sz="1700">
                <a:solidFill>
                  <a:srgbClr val="E06666"/>
                </a:solidFill>
              </a:rPr>
              <a:t>Predictors </a:t>
            </a:r>
            <a:r>
              <a:rPr b="1" lang="en" sz="1700">
                <a:solidFill>
                  <a:schemeClr val="lt1"/>
                </a:solidFill>
              </a:rPr>
              <a:t> + </a:t>
            </a:r>
            <a:r>
              <a:rPr b="1" lang="en" sz="1700">
                <a:solidFill>
                  <a:srgbClr val="3D85C6"/>
                </a:solidFill>
              </a:rPr>
              <a:t>Log(Predictors) </a:t>
            </a:r>
            <a:r>
              <a:rPr b="1" lang="en" sz="1700">
                <a:solidFill>
                  <a:schemeClr val="lt1"/>
                </a:solidFill>
              </a:rPr>
              <a:t>+ </a:t>
            </a:r>
            <a:r>
              <a:rPr b="1" lang="en" sz="1700">
                <a:solidFill>
                  <a:srgbClr val="8E7CC3"/>
                </a:solidFill>
              </a:rPr>
              <a:t>Interaction Terms</a:t>
            </a:r>
            <a:endParaRPr b="1" sz="1700">
              <a:solidFill>
                <a:srgbClr val="8E7CC3"/>
              </a:solidFill>
            </a:endParaRPr>
          </a:p>
        </p:txBody>
      </p:sp>
      <p:sp>
        <p:nvSpPr>
          <p:cNvPr id="492" name="Google Shape;492;p51"/>
          <p:cNvSpPr txBox="1"/>
          <p:nvPr/>
        </p:nvSpPr>
        <p:spPr>
          <a:xfrm>
            <a:off x="1309675" y="1833625"/>
            <a:ext cx="6764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rPr>
              <a:t>Log(Selling Price) ~ </a:t>
            </a:r>
            <a:r>
              <a:rPr b="1" lang="en" sz="2100">
                <a:solidFill>
                  <a:srgbClr val="E06666"/>
                </a:solidFill>
              </a:rPr>
              <a:t>Predictors </a:t>
            </a:r>
            <a:r>
              <a:rPr b="1" lang="en" sz="2100">
                <a:solidFill>
                  <a:schemeClr val="lt1"/>
                </a:solidFill>
              </a:rPr>
              <a:t> + </a:t>
            </a:r>
            <a:r>
              <a:rPr b="1" lang="en" sz="2100">
                <a:solidFill>
                  <a:srgbClr val="3D85C6"/>
                </a:solidFill>
              </a:rPr>
              <a:t>Log(Predictors)</a:t>
            </a:r>
            <a:endParaRPr b="1" sz="2100">
              <a:solidFill>
                <a:srgbClr val="8E7CC3"/>
              </a:solidFill>
            </a:endParaRPr>
          </a:p>
        </p:txBody>
      </p:sp>
      <p:sp>
        <p:nvSpPr>
          <p:cNvPr id="493" name="Google Shape;493;p51"/>
          <p:cNvSpPr txBox="1"/>
          <p:nvPr>
            <p:ph type="title"/>
          </p:nvPr>
        </p:nvSpPr>
        <p:spPr>
          <a:xfrm>
            <a:off x="1309675" y="1414700"/>
            <a:ext cx="5087700" cy="3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5"/>
                </a:solidFill>
              </a:rPr>
              <a:t>Model 3: Log-Log Model</a:t>
            </a:r>
            <a:endParaRPr sz="3400">
              <a:solidFill>
                <a:schemeClr val="accent5"/>
              </a:solidFill>
            </a:endParaRPr>
          </a:p>
        </p:txBody>
      </p:sp>
      <p:sp>
        <p:nvSpPr>
          <p:cNvPr id="494" name="Google Shape;494;p51"/>
          <p:cNvSpPr txBox="1"/>
          <p:nvPr/>
        </p:nvSpPr>
        <p:spPr>
          <a:xfrm>
            <a:off x="1309675" y="2747025"/>
            <a:ext cx="6129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accent5"/>
                </a:solidFill>
                <a:latin typeface="Montserrat ExtraBold"/>
                <a:ea typeface="Montserrat ExtraBold"/>
                <a:cs typeface="Montserrat ExtraBold"/>
                <a:sym typeface="Montserrat ExtraBold"/>
              </a:rPr>
              <a:t>Model 4: Log-Log Model + Interactions</a:t>
            </a:r>
            <a:endParaRPr sz="1500">
              <a:solidFill>
                <a:schemeClr val="lt1"/>
              </a:solidFill>
              <a:latin typeface="Montserrat ExtraBold"/>
              <a:ea typeface="Montserrat ExtraBold"/>
              <a:cs typeface="Montserrat ExtraBold"/>
              <a:sym typeface="Montserrat ExtraBold"/>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2"/>
          <p:cNvSpPr txBox="1"/>
          <p:nvPr>
            <p:ph type="title"/>
          </p:nvPr>
        </p:nvSpPr>
        <p:spPr>
          <a:xfrm>
            <a:off x="765225" y="666225"/>
            <a:ext cx="7704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Objective 2</a:t>
            </a:r>
            <a:endParaRPr sz="3400"/>
          </a:p>
          <a:p>
            <a:pPr indent="0" lvl="0" marL="0" rtl="0" algn="ctr">
              <a:spcBef>
                <a:spcPts val="0"/>
              </a:spcBef>
              <a:spcAft>
                <a:spcPts val="0"/>
              </a:spcAft>
              <a:buNone/>
            </a:pPr>
            <a:r>
              <a:rPr lang="en">
                <a:solidFill>
                  <a:schemeClr val="accent5"/>
                </a:solidFill>
              </a:rPr>
              <a:t>Model 3 </a:t>
            </a:r>
            <a:r>
              <a:rPr lang="en"/>
              <a:t>Log-Log Model</a:t>
            </a:r>
            <a:endParaRPr/>
          </a:p>
          <a:p>
            <a:pPr indent="0" lvl="0" marL="0" rtl="0" algn="ctr">
              <a:spcBef>
                <a:spcPts val="0"/>
              </a:spcBef>
              <a:spcAft>
                <a:spcPts val="0"/>
              </a:spcAft>
              <a:buNone/>
            </a:pPr>
            <a:r>
              <a:t/>
            </a:r>
            <a:endParaRPr sz="3400">
              <a:solidFill>
                <a:schemeClr val="accent5"/>
              </a:solidFill>
            </a:endParaRPr>
          </a:p>
        </p:txBody>
      </p:sp>
      <p:cxnSp>
        <p:nvCxnSpPr>
          <p:cNvPr id="500" name="Google Shape;500;p52"/>
          <p:cNvCxnSpPr/>
          <p:nvPr/>
        </p:nvCxnSpPr>
        <p:spPr>
          <a:xfrm>
            <a:off x="1924750" y="1130125"/>
            <a:ext cx="5087700" cy="0"/>
          </a:xfrm>
          <a:prstGeom prst="straightConnector1">
            <a:avLst/>
          </a:prstGeom>
          <a:noFill/>
          <a:ln cap="flat" cmpd="sng" w="19050">
            <a:solidFill>
              <a:schemeClr val="accent5"/>
            </a:solidFill>
            <a:prstDash val="solid"/>
            <a:round/>
            <a:headEnd len="med" w="med" type="oval"/>
            <a:tailEnd len="med" w="med" type="oval"/>
          </a:ln>
        </p:spPr>
      </p:cxnSp>
      <p:sp>
        <p:nvSpPr>
          <p:cNvPr id="501" name="Google Shape;501;p52"/>
          <p:cNvSpPr txBox="1"/>
          <p:nvPr/>
        </p:nvSpPr>
        <p:spPr>
          <a:xfrm>
            <a:off x="1396450" y="1967675"/>
            <a:ext cx="8057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rPr>
              <a:t>Log(Selling Price) ~ </a:t>
            </a:r>
            <a:r>
              <a:rPr b="1" lang="en" sz="2100">
                <a:solidFill>
                  <a:srgbClr val="E06666"/>
                </a:solidFill>
              </a:rPr>
              <a:t>Predictors </a:t>
            </a:r>
            <a:r>
              <a:rPr b="1" lang="en" sz="2100">
                <a:solidFill>
                  <a:schemeClr val="lt1"/>
                </a:solidFill>
              </a:rPr>
              <a:t> + </a:t>
            </a:r>
            <a:r>
              <a:rPr b="1" lang="en" sz="2100">
                <a:solidFill>
                  <a:srgbClr val="3D85C6"/>
                </a:solidFill>
              </a:rPr>
              <a:t>Log(Predictors) </a:t>
            </a:r>
            <a:endParaRPr b="1" sz="2100">
              <a:solidFill>
                <a:srgbClr val="8E7CC3"/>
              </a:solidFill>
            </a:endParaRPr>
          </a:p>
        </p:txBody>
      </p:sp>
      <p:sp>
        <p:nvSpPr>
          <p:cNvPr id="502" name="Google Shape;502;p52"/>
          <p:cNvSpPr txBox="1"/>
          <p:nvPr/>
        </p:nvSpPr>
        <p:spPr>
          <a:xfrm>
            <a:off x="4028175" y="2571750"/>
            <a:ext cx="25383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E06666"/>
                </a:solidFill>
                <a:latin typeface="Oxygen"/>
                <a:ea typeface="Oxygen"/>
                <a:cs typeface="Oxygen"/>
                <a:sym typeface="Oxygen"/>
              </a:rPr>
              <a:t>Seller Type</a:t>
            </a:r>
            <a:endParaRPr b="1" sz="1500">
              <a:solidFill>
                <a:srgbClr val="E06666"/>
              </a:solidFill>
              <a:latin typeface="Oxygen"/>
              <a:ea typeface="Oxygen"/>
              <a:cs typeface="Oxygen"/>
              <a:sym typeface="Oxygen"/>
            </a:endParaRPr>
          </a:p>
          <a:p>
            <a:pPr indent="0" lvl="0" marL="0" rtl="0" algn="l">
              <a:spcBef>
                <a:spcPts val="0"/>
              </a:spcBef>
              <a:spcAft>
                <a:spcPts val="0"/>
              </a:spcAft>
              <a:buNone/>
            </a:pPr>
            <a:r>
              <a:rPr b="1" lang="en" sz="1500">
                <a:solidFill>
                  <a:srgbClr val="E06666"/>
                </a:solidFill>
                <a:latin typeface="Oxygen"/>
                <a:ea typeface="Oxygen"/>
                <a:cs typeface="Oxygen"/>
                <a:sym typeface="Oxygen"/>
              </a:rPr>
              <a:t>Owner</a:t>
            </a:r>
            <a:endParaRPr b="1" sz="1500">
              <a:solidFill>
                <a:srgbClr val="E06666"/>
              </a:solidFill>
              <a:latin typeface="Oxygen"/>
              <a:ea typeface="Oxygen"/>
              <a:cs typeface="Oxygen"/>
              <a:sym typeface="Oxygen"/>
            </a:endParaRPr>
          </a:p>
          <a:p>
            <a:pPr indent="0" lvl="0" marL="0" rtl="0" algn="l">
              <a:spcBef>
                <a:spcPts val="0"/>
              </a:spcBef>
              <a:spcAft>
                <a:spcPts val="0"/>
              </a:spcAft>
              <a:buNone/>
            </a:pPr>
            <a:r>
              <a:rPr b="1" lang="en" sz="1500">
                <a:solidFill>
                  <a:srgbClr val="E06666"/>
                </a:solidFill>
                <a:latin typeface="Oxygen"/>
                <a:ea typeface="Oxygen"/>
                <a:cs typeface="Oxygen"/>
                <a:sym typeface="Oxygen"/>
              </a:rPr>
              <a:t>Fuel</a:t>
            </a:r>
            <a:endParaRPr b="1" sz="1500">
              <a:solidFill>
                <a:srgbClr val="E06666"/>
              </a:solidFill>
              <a:latin typeface="Oxygen"/>
              <a:ea typeface="Oxygen"/>
              <a:cs typeface="Oxygen"/>
              <a:sym typeface="Oxygen"/>
            </a:endParaRPr>
          </a:p>
          <a:p>
            <a:pPr indent="0" lvl="0" marL="0" rtl="0" algn="l">
              <a:spcBef>
                <a:spcPts val="0"/>
              </a:spcBef>
              <a:spcAft>
                <a:spcPts val="0"/>
              </a:spcAft>
              <a:buNone/>
            </a:pPr>
            <a:r>
              <a:rPr b="1" lang="en" sz="1500">
                <a:solidFill>
                  <a:srgbClr val="E06666"/>
                </a:solidFill>
                <a:latin typeface="Oxygen"/>
                <a:ea typeface="Oxygen"/>
                <a:cs typeface="Oxygen"/>
                <a:sym typeface="Oxygen"/>
              </a:rPr>
              <a:t>Transmission</a:t>
            </a:r>
            <a:endParaRPr b="1" sz="1500">
              <a:solidFill>
                <a:srgbClr val="E06666"/>
              </a:solidFill>
              <a:latin typeface="Oxygen"/>
              <a:ea typeface="Oxygen"/>
              <a:cs typeface="Oxygen"/>
              <a:sym typeface="Oxygen"/>
            </a:endParaRPr>
          </a:p>
          <a:p>
            <a:pPr indent="0" lvl="0" marL="0" rtl="0" algn="l">
              <a:spcBef>
                <a:spcPts val="0"/>
              </a:spcBef>
              <a:spcAft>
                <a:spcPts val="0"/>
              </a:spcAft>
              <a:buNone/>
            </a:pPr>
            <a:r>
              <a:rPr b="1" lang="en" sz="1500">
                <a:solidFill>
                  <a:srgbClr val="E06666"/>
                </a:solidFill>
                <a:latin typeface="Oxygen"/>
                <a:ea typeface="Oxygen"/>
                <a:cs typeface="Oxygen"/>
                <a:sym typeface="Oxygen"/>
              </a:rPr>
              <a:t>Brand</a:t>
            </a:r>
            <a:endParaRPr b="1" sz="1500">
              <a:solidFill>
                <a:srgbClr val="E06666"/>
              </a:solidFill>
              <a:latin typeface="Oxygen"/>
              <a:ea typeface="Oxygen"/>
              <a:cs typeface="Oxygen"/>
              <a:sym typeface="Oxygen"/>
            </a:endParaRPr>
          </a:p>
          <a:p>
            <a:pPr indent="0" lvl="0" marL="0" rtl="0" algn="l">
              <a:spcBef>
                <a:spcPts val="0"/>
              </a:spcBef>
              <a:spcAft>
                <a:spcPts val="0"/>
              </a:spcAft>
              <a:buNone/>
            </a:pPr>
            <a:r>
              <a:rPr b="1" lang="en" sz="1500">
                <a:solidFill>
                  <a:srgbClr val="E06666"/>
                </a:solidFill>
                <a:latin typeface="Oxygen"/>
                <a:ea typeface="Oxygen"/>
                <a:cs typeface="Oxygen"/>
                <a:sym typeface="Oxygen"/>
              </a:rPr>
              <a:t>Mileage (Contains Zeroes)</a:t>
            </a:r>
            <a:endParaRPr b="1" sz="1500">
              <a:solidFill>
                <a:srgbClr val="E06666"/>
              </a:solidFill>
              <a:latin typeface="Oxygen"/>
              <a:ea typeface="Oxygen"/>
              <a:cs typeface="Oxygen"/>
              <a:sym typeface="Oxygen"/>
            </a:endParaRPr>
          </a:p>
          <a:p>
            <a:pPr indent="0" lvl="0" marL="0" rtl="0" algn="l">
              <a:spcBef>
                <a:spcPts val="0"/>
              </a:spcBef>
              <a:spcAft>
                <a:spcPts val="0"/>
              </a:spcAft>
              <a:buNone/>
            </a:pPr>
            <a:r>
              <a:t/>
            </a:r>
            <a:endParaRPr b="1" sz="1500">
              <a:solidFill>
                <a:srgbClr val="E06666"/>
              </a:solidFill>
              <a:latin typeface="Oxygen"/>
              <a:ea typeface="Oxygen"/>
              <a:cs typeface="Oxygen"/>
              <a:sym typeface="Oxygen"/>
            </a:endParaRPr>
          </a:p>
          <a:p>
            <a:pPr indent="0" lvl="0" marL="0" rtl="0" algn="l">
              <a:spcBef>
                <a:spcPts val="0"/>
              </a:spcBef>
              <a:spcAft>
                <a:spcPts val="0"/>
              </a:spcAft>
              <a:buNone/>
            </a:pPr>
            <a:r>
              <a:t/>
            </a:r>
            <a:endParaRPr>
              <a:solidFill>
                <a:schemeClr val="lt1"/>
              </a:solidFill>
              <a:latin typeface="Oxygen"/>
              <a:ea typeface="Oxygen"/>
              <a:cs typeface="Oxygen"/>
              <a:sym typeface="Oxygen"/>
            </a:endParaRPr>
          </a:p>
        </p:txBody>
      </p:sp>
      <p:sp>
        <p:nvSpPr>
          <p:cNvPr id="503" name="Google Shape;503;p52"/>
          <p:cNvSpPr txBox="1"/>
          <p:nvPr/>
        </p:nvSpPr>
        <p:spPr>
          <a:xfrm>
            <a:off x="5796525" y="2571750"/>
            <a:ext cx="18294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3D85C6"/>
                </a:solidFill>
                <a:latin typeface="Oxygen"/>
                <a:ea typeface="Oxygen"/>
                <a:cs typeface="Oxygen"/>
                <a:sym typeface="Oxygen"/>
              </a:rPr>
              <a:t>Log(Max Power)</a:t>
            </a:r>
            <a:endParaRPr b="1" sz="1500">
              <a:solidFill>
                <a:srgbClr val="3D85C6"/>
              </a:solidFill>
              <a:latin typeface="Oxygen"/>
              <a:ea typeface="Oxygen"/>
              <a:cs typeface="Oxygen"/>
              <a:sym typeface="Oxygen"/>
            </a:endParaRPr>
          </a:p>
          <a:p>
            <a:pPr indent="0" lvl="0" marL="0" rtl="0" algn="l">
              <a:spcBef>
                <a:spcPts val="0"/>
              </a:spcBef>
              <a:spcAft>
                <a:spcPts val="0"/>
              </a:spcAft>
              <a:buNone/>
            </a:pPr>
            <a:r>
              <a:rPr b="1" lang="en" sz="1500">
                <a:solidFill>
                  <a:srgbClr val="3D85C6"/>
                </a:solidFill>
                <a:latin typeface="Oxygen"/>
                <a:ea typeface="Oxygen"/>
                <a:cs typeface="Oxygen"/>
                <a:sym typeface="Oxygen"/>
              </a:rPr>
              <a:t>Log(Seats)</a:t>
            </a:r>
            <a:endParaRPr b="1" sz="1500">
              <a:solidFill>
                <a:srgbClr val="3D85C6"/>
              </a:solidFill>
              <a:latin typeface="Oxygen"/>
              <a:ea typeface="Oxygen"/>
              <a:cs typeface="Oxygen"/>
              <a:sym typeface="Oxygen"/>
            </a:endParaRPr>
          </a:p>
          <a:p>
            <a:pPr indent="0" lvl="0" marL="0" rtl="0" algn="l">
              <a:spcBef>
                <a:spcPts val="0"/>
              </a:spcBef>
              <a:spcAft>
                <a:spcPts val="0"/>
              </a:spcAft>
              <a:buNone/>
            </a:pPr>
            <a:r>
              <a:rPr b="1" lang="en" sz="1500">
                <a:solidFill>
                  <a:srgbClr val="3D85C6"/>
                </a:solidFill>
                <a:latin typeface="Oxygen"/>
                <a:ea typeface="Oxygen"/>
                <a:cs typeface="Oxygen"/>
                <a:sym typeface="Oxygen"/>
              </a:rPr>
              <a:t>Log(Km_driven)</a:t>
            </a:r>
            <a:endParaRPr b="1" sz="1500">
              <a:solidFill>
                <a:srgbClr val="3D85C6"/>
              </a:solidFill>
              <a:latin typeface="Oxygen"/>
              <a:ea typeface="Oxygen"/>
              <a:cs typeface="Oxygen"/>
              <a:sym typeface="Oxygen"/>
            </a:endParaRPr>
          </a:p>
          <a:p>
            <a:pPr indent="0" lvl="0" marL="0" rtl="0" algn="l">
              <a:spcBef>
                <a:spcPts val="0"/>
              </a:spcBef>
              <a:spcAft>
                <a:spcPts val="0"/>
              </a:spcAft>
              <a:buNone/>
            </a:pPr>
            <a:r>
              <a:rPr b="1" lang="en" sz="1500">
                <a:solidFill>
                  <a:srgbClr val="3D85C6"/>
                </a:solidFill>
                <a:latin typeface="Oxygen"/>
                <a:ea typeface="Oxygen"/>
                <a:cs typeface="Oxygen"/>
                <a:sym typeface="Oxygen"/>
              </a:rPr>
              <a:t>Log(Engine)</a:t>
            </a:r>
            <a:endParaRPr b="1" sz="1500">
              <a:solidFill>
                <a:srgbClr val="3D85C6"/>
              </a:solidFill>
              <a:latin typeface="Oxygen"/>
              <a:ea typeface="Oxygen"/>
              <a:cs typeface="Oxygen"/>
              <a:sym typeface="Oxygen"/>
            </a:endParaRPr>
          </a:p>
          <a:p>
            <a:pPr indent="0" lvl="0" marL="0" rtl="0" algn="l">
              <a:spcBef>
                <a:spcPts val="0"/>
              </a:spcBef>
              <a:spcAft>
                <a:spcPts val="0"/>
              </a:spcAft>
              <a:buNone/>
            </a:pPr>
            <a:r>
              <a:t/>
            </a:r>
            <a:endParaRPr sz="900">
              <a:solidFill>
                <a:schemeClr val="lt1"/>
              </a:solidFill>
              <a:latin typeface="Oxygen"/>
              <a:ea typeface="Oxygen"/>
              <a:cs typeface="Oxygen"/>
              <a:sym typeface="Oxygen"/>
            </a:endParaRPr>
          </a:p>
        </p:txBody>
      </p:sp>
      <p:sp>
        <p:nvSpPr>
          <p:cNvPr id="504" name="Google Shape;504;p52"/>
          <p:cNvSpPr txBox="1"/>
          <p:nvPr/>
        </p:nvSpPr>
        <p:spPr>
          <a:xfrm>
            <a:off x="1086300" y="2742600"/>
            <a:ext cx="8057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rPr>
              <a:t>    </a:t>
            </a:r>
            <a:r>
              <a:rPr b="1" lang="en" sz="2100">
                <a:solidFill>
                  <a:schemeClr val="lt1"/>
                </a:solidFill>
              </a:rPr>
              <a:t>Log(Selling Price) ~ </a:t>
            </a:r>
            <a:r>
              <a:rPr b="1" lang="en" sz="2100">
                <a:solidFill>
                  <a:srgbClr val="E06666"/>
                </a:solidFill>
              </a:rPr>
              <a:t>                  </a:t>
            </a:r>
            <a:r>
              <a:rPr b="1" lang="en" sz="2100">
                <a:solidFill>
                  <a:schemeClr val="lt1"/>
                </a:solidFill>
              </a:rPr>
              <a:t>  + </a:t>
            </a:r>
            <a:r>
              <a:rPr b="1" lang="en" sz="2100">
                <a:solidFill>
                  <a:srgbClr val="3D85C6"/>
                </a:solidFill>
              </a:rPr>
              <a:t>                           </a:t>
            </a:r>
            <a:r>
              <a:rPr b="1" lang="en" sz="2100">
                <a:solidFill>
                  <a:schemeClr val="lt1"/>
                </a:solidFill>
              </a:rPr>
              <a:t> </a:t>
            </a:r>
            <a:endParaRPr b="1" sz="2100">
              <a:solidFill>
                <a:srgbClr val="8E7CC3"/>
              </a:solidFill>
            </a:endParaRPr>
          </a:p>
        </p:txBody>
      </p:sp>
      <p:sp>
        <p:nvSpPr>
          <p:cNvPr id="505" name="Google Shape;505;p52"/>
          <p:cNvSpPr txBox="1"/>
          <p:nvPr/>
        </p:nvSpPr>
        <p:spPr>
          <a:xfrm>
            <a:off x="884775" y="1302600"/>
            <a:ext cx="74649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accent5"/>
                </a:solidFill>
                <a:latin typeface="Montserrat ExtraBold"/>
                <a:ea typeface="Montserrat ExtraBold"/>
                <a:cs typeface="Montserrat ExtraBold"/>
                <a:sym typeface="Montserrat ExtraBold"/>
              </a:rPr>
              <a:t>Log Transformations on </a:t>
            </a:r>
            <a:r>
              <a:rPr lang="en" sz="2100">
                <a:solidFill>
                  <a:schemeClr val="lt1"/>
                </a:solidFill>
                <a:latin typeface="Montserrat ExtraBold"/>
                <a:ea typeface="Montserrat ExtraBold"/>
                <a:cs typeface="Montserrat ExtraBold"/>
                <a:sym typeface="Montserrat ExtraBold"/>
              </a:rPr>
              <a:t>Response and Predictors</a:t>
            </a:r>
            <a:endParaRPr sz="2100">
              <a:solidFill>
                <a:schemeClr val="lt1"/>
              </a:solidFill>
              <a:latin typeface="Montserrat ExtraBold"/>
              <a:ea typeface="Montserrat ExtraBold"/>
              <a:cs typeface="Montserrat ExtraBold"/>
              <a:sym typeface="Montserrat ExtraBold"/>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3"/>
          <p:cNvSpPr txBox="1"/>
          <p:nvPr>
            <p:ph type="title"/>
          </p:nvPr>
        </p:nvSpPr>
        <p:spPr>
          <a:xfrm>
            <a:off x="765225" y="375450"/>
            <a:ext cx="7704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Objective 2</a:t>
            </a:r>
            <a:endParaRPr sz="3400"/>
          </a:p>
          <a:p>
            <a:pPr indent="0" lvl="0" marL="0" rtl="0" algn="ctr">
              <a:spcBef>
                <a:spcPts val="0"/>
              </a:spcBef>
              <a:spcAft>
                <a:spcPts val="0"/>
              </a:spcAft>
              <a:buNone/>
            </a:pPr>
            <a:r>
              <a:rPr lang="en" sz="3100">
                <a:solidFill>
                  <a:schemeClr val="accent5"/>
                </a:solidFill>
              </a:rPr>
              <a:t>EDA </a:t>
            </a:r>
            <a:r>
              <a:rPr lang="en" sz="3100"/>
              <a:t>Normality &amp; Constant Variance</a:t>
            </a:r>
            <a:endParaRPr sz="2500"/>
          </a:p>
        </p:txBody>
      </p:sp>
      <p:cxnSp>
        <p:nvCxnSpPr>
          <p:cNvPr id="511" name="Google Shape;511;p53"/>
          <p:cNvCxnSpPr/>
          <p:nvPr/>
        </p:nvCxnSpPr>
        <p:spPr>
          <a:xfrm>
            <a:off x="1918300" y="1071975"/>
            <a:ext cx="5087700" cy="0"/>
          </a:xfrm>
          <a:prstGeom prst="straightConnector1">
            <a:avLst/>
          </a:prstGeom>
          <a:noFill/>
          <a:ln cap="flat" cmpd="sng" w="19050">
            <a:solidFill>
              <a:schemeClr val="accent5"/>
            </a:solidFill>
            <a:prstDash val="solid"/>
            <a:round/>
            <a:headEnd len="med" w="med" type="oval"/>
            <a:tailEnd len="med" w="med" type="oval"/>
          </a:ln>
        </p:spPr>
      </p:cxnSp>
      <p:sp>
        <p:nvSpPr>
          <p:cNvPr id="512" name="Google Shape;512;p53"/>
          <p:cNvSpPr txBox="1"/>
          <p:nvPr/>
        </p:nvSpPr>
        <p:spPr>
          <a:xfrm>
            <a:off x="4733550" y="1410825"/>
            <a:ext cx="4224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lt1"/>
                </a:solidFill>
              </a:rPr>
              <a:t>Log(Selling Price) </a:t>
            </a:r>
            <a:r>
              <a:rPr b="1" lang="en" sz="900">
                <a:solidFill>
                  <a:schemeClr val="lt1"/>
                </a:solidFill>
              </a:rPr>
              <a:t>~ </a:t>
            </a:r>
            <a:r>
              <a:rPr b="1" lang="en" sz="900">
                <a:solidFill>
                  <a:srgbClr val="E06666"/>
                </a:solidFill>
              </a:rPr>
              <a:t>Predictors </a:t>
            </a:r>
            <a:r>
              <a:rPr b="1" lang="en" sz="900">
                <a:solidFill>
                  <a:schemeClr val="lt1"/>
                </a:solidFill>
              </a:rPr>
              <a:t> + </a:t>
            </a:r>
            <a:r>
              <a:rPr b="1" lang="en" sz="900">
                <a:solidFill>
                  <a:srgbClr val="3D85C6"/>
                </a:solidFill>
              </a:rPr>
              <a:t>Log(Predictors) </a:t>
            </a:r>
            <a:r>
              <a:rPr b="1" lang="en" sz="900">
                <a:solidFill>
                  <a:schemeClr val="lt1"/>
                </a:solidFill>
              </a:rPr>
              <a:t>+ </a:t>
            </a:r>
            <a:r>
              <a:rPr b="1" lang="en" sz="900">
                <a:solidFill>
                  <a:srgbClr val="8E7CC3"/>
                </a:solidFill>
              </a:rPr>
              <a:t>Interaction Terms</a:t>
            </a:r>
            <a:endParaRPr b="1" sz="900">
              <a:solidFill>
                <a:srgbClr val="8E7CC3"/>
              </a:solidFill>
            </a:endParaRPr>
          </a:p>
        </p:txBody>
      </p:sp>
      <p:pic>
        <p:nvPicPr>
          <p:cNvPr id="513" name="Google Shape;513;p53"/>
          <p:cNvPicPr preferRelativeResize="0"/>
          <p:nvPr/>
        </p:nvPicPr>
        <p:blipFill>
          <a:blip r:embed="rId3">
            <a:alphaModFix/>
          </a:blip>
          <a:stretch>
            <a:fillRect/>
          </a:stretch>
        </p:blipFill>
        <p:spPr>
          <a:xfrm>
            <a:off x="5017163" y="1856101"/>
            <a:ext cx="3450569" cy="1882625"/>
          </a:xfrm>
          <a:prstGeom prst="rect">
            <a:avLst/>
          </a:prstGeom>
          <a:noFill/>
          <a:ln>
            <a:noFill/>
          </a:ln>
        </p:spPr>
      </p:pic>
      <p:pic>
        <p:nvPicPr>
          <p:cNvPr id="514" name="Google Shape;514;p53"/>
          <p:cNvPicPr preferRelativeResize="0"/>
          <p:nvPr/>
        </p:nvPicPr>
        <p:blipFill>
          <a:blip r:embed="rId4">
            <a:alphaModFix/>
          </a:blip>
          <a:stretch>
            <a:fillRect/>
          </a:stretch>
        </p:blipFill>
        <p:spPr>
          <a:xfrm>
            <a:off x="255800" y="1823800"/>
            <a:ext cx="3483300" cy="1882625"/>
          </a:xfrm>
          <a:prstGeom prst="rect">
            <a:avLst/>
          </a:prstGeom>
          <a:noFill/>
          <a:ln>
            <a:noFill/>
          </a:ln>
        </p:spPr>
      </p:pic>
      <p:sp>
        <p:nvSpPr>
          <p:cNvPr id="515" name="Google Shape;515;p53"/>
          <p:cNvSpPr txBox="1"/>
          <p:nvPr/>
        </p:nvSpPr>
        <p:spPr>
          <a:xfrm>
            <a:off x="540505" y="1439400"/>
            <a:ext cx="4128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lt1"/>
                </a:solidFill>
              </a:rPr>
              <a:t>Log(Selling Price) ~ </a:t>
            </a:r>
            <a:r>
              <a:rPr b="1" lang="en" sz="900">
                <a:solidFill>
                  <a:srgbClr val="E06666"/>
                </a:solidFill>
              </a:rPr>
              <a:t>Predictors </a:t>
            </a:r>
            <a:r>
              <a:rPr b="1" lang="en" sz="900">
                <a:solidFill>
                  <a:schemeClr val="lt1"/>
                </a:solidFill>
              </a:rPr>
              <a:t> + </a:t>
            </a:r>
            <a:r>
              <a:rPr b="1" lang="en" sz="900">
                <a:solidFill>
                  <a:srgbClr val="3D85C6"/>
                </a:solidFill>
              </a:rPr>
              <a:t>Log(Predictors)</a:t>
            </a:r>
            <a:endParaRPr b="1" sz="900">
              <a:solidFill>
                <a:srgbClr val="8E7CC3"/>
              </a:solidFill>
            </a:endParaRPr>
          </a:p>
        </p:txBody>
      </p:sp>
      <p:sp>
        <p:nvSpPr>
          <p:cNvPr id="516" name="Google Shape;516;p53"/>
          <p:cNvSpPr/>
          <p:nvPr/>
        </p:nvSpPr>
        <p:spPr>
          <a:xfrm>
            <a:off x="3976775" y="2571313"/>
            <a:ext cx="700200" cy="3876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17" name="Google Shape;517;p53"/>
          <p:cNvSpPr/>
          <p:nvPr/>
        </p:nvSpPr>
        <p:spPr>
          <a:xfrm>
            <a:off x="5028475" y="2859950"/>
            <a:ext cx="1854600" cy="1001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8" name="Google Shape;518;p53"/>
          <p:cNvPicPr preferRelativeResize="0"/>
          <p:nvPr/>
        </p:nvPicPr>
        <p:blipFill>
          <a:blip r:embed="rId5">
            <a:alphaModFix/>
          </a:blip>
          <a:stretch>
            <a:fillRect/>
          </a:stretch>
        </p:blipFill>
        <p:spPr>
          <a:xfrm>
            <a:off x="6400400" y="3952325"/>
            <a:ext cx="1001100" cy="100110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par>
                                <p:cTn fill="hold" nodeType="with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par>
                                <p:cTn fill="hold" nodeType="with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6"/>
          <p:cNvSpPr txBox="1"/>
          <p:nvPr>
            <p:ph type="title"/>
          </p:nvPr>
        </p:nvSpPr>
        <p:spPr>
          <a:xfrm>
            <a:off x="720000" y="584500"/>
            <a:ext cx="7704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354" name="Google Shape;354;p36"/>
          <p:cNvSpPr txBox="1"/>
          <p:nvPr/>
        </p:nvSpPr>
        <p:spPr>
          <a:xfrm>
            <a:off x="642950" y="1071575"/>
            <a:ext cx="778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xygen"/>
              <a:ea typeface="Oxygen"/>
              <a:cs typeface="Oxygen"/>
              <a:sym typeface="Oxygen"/>
            </a:endParaRPr>
          </a:p>
        </p:txBody>
      </p:sp>
      <p:sp>
        <p:nvSpPr>
          <p:cNvPr id="355" name="Google Shape;355;p36"/>
          <p:cNvSpPr txBox="1"/>
          <p:nvPr/>
        </p:nvSpPr>
        <p:spPr>
          <a:xfrm>
            <a:off x="662425" y="1266400"/>
            <a:ext cx="80757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Oxygen"/>
              <a:buChar char="●"/>
            </a:pPr>
            <a:r>
              <a:rPr lang="en" sz="2000">
                <a:solidFill>
                  <a:schemeClr val="lt1"/>
                </a:solidFill>
                <a:latin typeface="Oxygen"/>
                <a:ea typeface="Oxygen"/>
                <a:cs typeface="Oxygen"/>
                <a:sym typeface="Oxygen"/>
              </a:rPr>
              <a:t>Identify relationships to predict used car prices</a:t>
            </a:r>
            <a:endParaRPr sz="2000">
              <a:solidFill>
                <a:schemeClr val="lt1"/>
              </a:solidFill>
              <a:latin typeface="Oxygen"/>
              <a:ea typeface="Oxygen"/>
              <a:cs typeface="Oxygen"/>
              <a:sym typeface="Oxygen"/>
            </a:endParaRPr>
          </a:p>
          <a:p>
            <a:pPr indent="-355600" lvl="0" marL="457200" rtl="0" algn="l">
              <a:spcBef>
                <a:spcPts val="0"/>
              </a:spcBef>
              <a:spcAft>
                <a:spcPts val="0"/>
              </a:spcAft>
              <a:buClr>
                <a:schemeClr val="lt1"/>
              </a:buClr>
              <a:buSzPts val="2000"/>
              <a:buFont typeface="Oxygen"/>
              <a:buChar char="●"/>
            </a:pPr>
            <a:r>
              <a:rPr lang="en" sz="2000">
                <a:solidFill>
                  <a:schemeClr val="lt1"/>
                </a:solidFill>
                <a:latin typeface="Oxygen"/>
                <a:ea typeface="Oxygen"/>
                <a:cs typeface="Oxygen"/>
                <a:sym typeface="Oxygen"/>
              </a:rPr>
              <a:t>This is an observational study </a:t>
            </a:r>
            <a:endParaRPr sz="2000">
              <a:solidFill>
                <a:schemeClr val="lt1"/>
              </a:solidFill>
              <a:latin typeface="Oxygen"/>
              <a:ea typeface="Oxygen"/>
              <a:cs typeface="Oxygen"/>
              <a:sym typeface="Oxygen"/>
            </a:endParaRPr>
          </a:p>
          <a:p>
            <a:pPr indent="-355600" lvl="1" marL="914400" rtl="0" algn="l">
              <a:spcBef>
                <a:spcPts val="0"/>
              </a:spcBef>
              <a:spcAft>
                <a:spcPts val="0"/>
              </a:spcAft>
              <a:buClr>
                <a:schemeClr val="lt1"/>
              </a:buClr>
              <a:buSzPts val="2000"/>
              <a:buFont typeface="Oxygen"/>
              <a:buChar char="○"/>
            </a:pPr>
            <a:r>
              <a:rPr lang="en" sz="2000">
                <a:solidFill>
                  <a:schemeClr val="lt1"/>
                </a:solidFill>
                <a:latin typeface="Oxygen"/>
                <a:ea typeface="Oxygen"/>
                <a:cs typeface="Oxygen"/>
                <a:sym typeface="Oxygen"/>
              </a:rPr>
              <a:t>our conclusions are limited to the data included in our analysis.</a:t>
            </a:r>
            <a:endParaRPr sz="2000">
              <a:solidFill>
                <a:schemeClr val="lt1"/>
              </a:solidFill>
              <a:latin typeface="Oxygen"/>
              <a:ea typeface="Oxygen"/>
              <a:cs typeface="Oxygen"/>
              <a:sym typeface="Oxyge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4"/>
          <p:cNvSpPr txBox="1"/>
          <p:nvPr>
            <p:ph type="title"/>
          </p:nvPr>
        </p:nvSpPr>
        <p:spPr>
          <a:xfrm>
            <a:off x="765225" y="375450"/>
            <a:ext cx="7704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Objective 2</a:t>
            </a:r>
            <a:endParaRPr sz="3400"/>
          </a:p>
          <a:p>
            <a:pPr indent="0" lvl="0" marL="0" rtl="0" algn="ctr">
              <a:spcBef>
                <a:spcPts val="0"/>
              </a:spcBef>
              <a:spcAft>
                <a:spcPts val="0"/>
              </a:spcAft>
              <a:buNone/>
            </a:pPr>
            <a:r>
              <a:rPr lang="en" sz="3400">
                <a:solidFill>
                  <a:schemeClr val="accent5"/>
                </a:solidFill>
              </a:rPr>
              <a:t>EDA </a:t>
            </a:r>
            <a:r>
              <a:rPr lang="en" sz="3400"/>
              <a:t>VIF: Multicollinearity</a:t>
            </a:r>
            <a:endParaRPr/>
          </a:p>
        </p:txBody>
      </p:sp>
      <p:cxnSp>
        <p:nvCxnSpPr>
          <p:cNvPr id="524" name="Google Shape;524;p54"/>
          <p:cNvCxnSpPr/>
          <p:nvPr/>
        </p:nvCxnSpPr>
        <p:spPr>
          <a:xfrm>
            <a:off x="1918300" y="1071975"/>
            <a:ext cx="5087700" cy="0"/>
          </a:xfrm>
          <a:prstGeom prst="straightConnector1">
            <a:avLst/>
          </a:prstGeom>
          <a:noFill/>
          <a:ln cap="flat" cmpd="sng" w="19050">
            <a:solidFill>
              <a:schemeClr val="accent5"/>
            </a:solidFill>
            <a:prstDash val="solid"/>
            <a:round/>
            <a:headEnd len="med" w="med" type="oval"/>
            <a:tailEnd len="med" w="med" type="oval"/>
          </a:ln>
        </p:spPr>
      </p:cxnSp>
      <p:sp>
        <p:nvSpPr>
          <p:cNvPr id="525" name="Google Shape;525;p54"/>
          <p:cNvSpPr txBox="1"/>
          <p:nvPr/>
        </p:nvSpPr>
        <p:spPr>
          <a:xfrm>
            <a:off x="810455" y="1864450"/>
            <a:ext cx="4128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1"/>
                </a:solidFill>
              </a:rPr>
              <a:t>Log(Selling Price) ~ </a:t>
            </a:r>
            <a:r>
              <a:rPr b="1" lang="en" sz="1300">
                <a:solidFill>
                  <a:srgbClr val="E06666"/>
                </a:solidFill>
              </a:rPr>
              <a:t>Predictors </a:t>
            </a:r>
            <a:r>
              <a:rPr b="1" lang="en" sz="1300">
                <a:solidFill>
                  <a:schemeClr val="lt1"/>
                </a:solidFill>
              </a:rPr>
              <a:t> + </a:t>
            </a:r>
            <a:r>
              <a:rPr b="1" lang="en" sz="1300">
                <a:solidFill>
                  <a:srgbClr val="3D85C6"/>
                </a:solidFill>
              </a:rPr>
              <a:t>Log(Predictors)</a:t>
            </a:r>
            <a:endParaRPr b="1" sz="1300">
              <a:solidFill>
                <a:srgbClr val="8E7CC3"/>
              </a:solidFill>
            </a:endParaRPr>
          </a:p>
        </p:txBody>
      </p:sp>
      <p:pic>
        <p:nvPicPr>
          <p:cNvPr id="526" name="Google Shape;526;p54"/>
          <p:cNvPicPr preferRelativeResize="0"/>
          <p:nvPr/>
        </p:nvPicPr>
        <p:blipFill>
          <a:blip r:embed="rId3">
            <a:alphaModFix/>
          </a:blip>
          <a:stretch>
            <a:fillRect/>
          </a:stretch>
        </p:blipFill>
        <p:spPr>
          <a:xfrm>
            <a:off x="1188188" y="2327825"/>
            <a:ext cx="3290675" cy="1985375"/>
          </a:xfrm>
          <a:prstGeom prst="rect">
            <a:avLst/>
          </a:prstGeom>
          <a:noFill/>
          <a:ln>
            <a:noFill/>
          </a:ln>
        </p:spPr>
      </p:pic>
      <p:pic>
        <p:nvPicPr>
          <p:cNvPr id="527" name="Google Shape;527;p54"/>
          <p:cNvPicPr preferRelativeResize="0"/>
          <p:nvPr/>
        </p:nvPicPr>
        <p:blipFill>
          <a:blip r:embed="rId4">
            <a:alphaModFix/>
          </a:blip>
          <a:stretch>
            <a:fillRect/>
          </a:stretch>
        </p:blipFill>
        <p:spPr>
          <a:xfrm>
            <a:off x="5584019" y="2359725"/>
            <a:ext cx="2996731" cy="1985375"/>
          </a:xfrm>
          <a:prstGeom prst="rect">
            <a:avLst/>
          </a:prstGeom>
          <a:noFill/>
          <a:ln>
            <a:noFill/>
          </a:ln>
        </p:spPr>
      </p:pic>
      <p:sp>
        <p:nvSpPr>
          <p:cNvPr id="528" name="Google Shape;528;p54"/>
          <p:cNvSpPr txBox="1"/>
          <p:nvPr/>
        </p:nvSpPr>
        <p:spPr>
          <a:xfrm>
            <a:off x="5674467" y="1864450"/>
            <a:ext cx="4128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1"/>
                </a:solidFill>
              </a:rPr>
              <a:t>Log(Selling Price) ~ </a:t>
            </a:r>
            <a:r>
              <a:rPr b="1" lang="en" sz="1300">
                <a:solidFill>
                  <a:srgbClr val="E06666"/>
                </a:solidFill>
              </a:rPr>
              <a:t>Predictors </a:t>
            </a:r>
            <a:r>
              <a:rPr b="1" lang="en" sz="1300">
                <a:solidFill>
                  <a:schemeClr val="lt1"/>
                </a:solidFill>
              </a:rPr>
              <a:t> </a:t>
            </a:r>
            <a:endParaRPr b="1" sz="1300">
              <a:solidFill>
                <a:srgbClr val="8E7CC3"/>
              </a:solidFill>
            </a:endParaRPr>
          </a:p>
        </p:txBody>
      </p:sp>
      <p:sp>
        <p:nvSpPr>
          <p:cNvPr id="529" name="Google Shape;529;p54"/>
          <p:cNvSpPr txBox="1"/>
          <p:nvPr>
            <p:ph type="title"/>
          </p:nvPr>
        </p:nvSpPr>
        <p:spPr>
          <a:xfrm>
            <a:off x="1155900" y="1439388"/>
            <a:ext cx="40305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3400"/>
          </a:p>
          <a:p>
            <a:pPr indent="0" lvl="0" marL="0" rtl="0" algn="l">
              <a:spcBef>
                <a:spcPts val="0"/>
              </a:spcBef>
              <a:spcAft>
                <a:spcPts val="0"/>
              </a:spcAft>
              <a:buNone/>
            </a:pPr>
            <a:r>
              <a:rPr lang="en" sz="2000">
                <a:solidFill>
                  <a:schemeClr val="accent5"/>
                </a:solidFill>
              </a:rPr>
              <a:t>Model 3: Log-Log Model</a:t>
            </a:r>
            <a:endParaRPr sz="2000">
              <a:solidFill>
                <a:schemeClr val="accent5"/>
              </a:solidFill>
            </a:endParaRPr>
          </a:p>
          <a:p>
            <a:pPr indent="0" lvl="0" marL="0" rtl="0" algn="ctr">
              <a:spcBef>
                <a:spcPts val="0"/>
              </a:spcBef>
              <a:spcAft>
                <a:spcPts val="0"/>
              </a:spcAft>
              <a:buNone/>
            </a:pPr>
            <a:r>
              <a:rPr lang="en" sz="2000"/>
              <a:t>VIF &lt; 5</a:t>
            </a:r>
            <a:endParaRPr sz="2000"/>
          </a:p>
          <a:p>
            <a:pPr indent="0" lvl="0" marL="0" rtl="0" algn="ctr">
              <a:spcBef>
                <a:spcPts val="0"/>
              </a:spcBef>
              <a:spcAft>
                <a:spcPts val="0"/>
              </a:spcAft>
              <a:buNone/>
            </a:pPr>
            <a:r>
              <a:t/>
            </a:r>
            <a:endParaRPr sz="3400">
              <a:solidFill>
                <a:schemeClr val="accent5"/>
              </a:solidFill>
            </a:endParaRPr>
          </a:p>
        </p:txBody>
      </p:sp>
      <p:sp>
        <p:nvSpPr>
          <p:cNvPr id="530" name="Google Shape;530;p54"/>
          <p:cNvSpPr txBox="1"/>
          <p:nvPr>
            <p:ph type="title"/>
          </p:nvPr>
        </p:nvSpPr>
        <p:spPr>
          <a:xfrm>
            <a:off x="5067138" y="1259050"/>
            <a:ext cx="4030500" cy="2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3400"/>
          </a:p>
          <a:p>
            <a:pPr indent="0" lvl="0" marL="0" rtl="0" algn="l">
              <a:spcBef>
                <a:spcPts val="0"/>
              </a:spcBef>
              <a:spcAft>
                <a:spcPts val="0"/>
              </a:spcAft>
              <a:buNone/>
            </a:pPr>
            <a:r>
              <a:rPr lang="en" sz="2000">
                <a:solidFill>
                  <a:schemeClr val="accent5"/>
                </a:solidFill>
              </a:rPr>
              <a:t>Model 4: Log-Linear Model</a:t>
            </a:r>
            <a:endParaRPr sz="2000">
              <a:solidFill>
                <a:schemeClr val="accent5"/>
              </a:solidFill>
            </a:endParaRPr>
          </a:p>
          <a:p>
            <a:pPr indent="0" lvl="0" marL="0" rtl="0" algn="ctr">
              <a:spcBef>
                <a:spcPts val="0"/>
              </a:spcBef>
              <a:spcAft>
                <a:spcPts val="0"/>
              </a:spcAft>
              <a:buNone/>
            </a:pPr>
            <a:r>
              <a:rPr lang="en" sz="2000"/>
              <a:t>VIF &lt; 5</a:t>
            </a:r>
            <a:endParaRPr sz="3400">
              <a:solidFill>
                <a:schemeClr val="accent5"/>
              </a:solidFill>
            </a:endParaRPr>
          </a:p>
        </p:txBody>
      </p:sp>
      <p:pic>
        <p:nvPicPr>
          <p:cNvPr id="531" name="Google Shape;531;p54"/>
          <p:cNvPicPr preferRelativeResize="0"/>
          <p:nvPr/>
        </p:nvPicPr>
        <p:blipFill>
          <a:blip r:embed="rId5">
            <a:alphaModFix/>
          </a:blip>
          <a:stretch>
            <a:fillRect/>
          </a:stretch>
        </p:blipFill>
        <p:spPr>
          <a:xfrm>
            <a:off x="2191828" y="4391675"/>
            <a:ext cx="970198" cy="671599"/>
          </a:xfrm>
          <a:prstGeom prst="rect">
            <a:avLst/>
          </a:prstGeom>
          <a:noFill/>
          <a:ln>
            <a:noFill/>
          </a:ln>
        </p:spPr>
      </p:pic>
      <p:pic>
        <p:nvPicPr>
          <p:cNvPr id="532" name="Google Shape;532;p54"/>
          <p:cNvPicPr preferRelativeResize="0"/>
          <p:nvPr/>
        </p:nvPicPr>
        <p:blipFill>
          <a:blip r:embed="rId5">
            <a:alphaModFix/>
          </a:blip>
          <a:stretch>
            <a:fillRect/>
          </a:stretch>
        </p:blipFill>
        <p:spPr>
          <a:xfrm>
            <a:off x="6643653" y="4391675"/>
            <a:ext cx="970198" cy="671599"/>
          </a:xfrm>
          <a:prstGeom prst="rect">
            <a:avLst/>
          </a:prstGeom>
          <a:noFill/>
          <a:ln>
            <a:noFill/>
          </a:ln>
        </p:spPr>
      </p:pic>
      <p:sp>
        <p:nvSpPr>
          <p:cNvPr id="533" name="Google Shape;533;p54"/>
          <p:cNvSpPr/>
          <p:nvPr/>
        </p:nvSpPr>
        <p:spPr>
          <a:xfrm>
            <a:off x="3581075" y="2601475"/>
            <a:ext cx="846600" cy="1711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4"/>
          <p:cNvSpPr/>
          <p:nvPr/>
        </p:nvSpPr>
        <p:spPr>
          <a:xfrm>
            <a:off x="7735925" y="2633300"/>
            <a:ext cx="773700" cy="1711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par>
                                <p:cTn fill="hold" nodeType="with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par>
                                <p:cTn fill="hold" nodeType="with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5"/>
          <p:cNvSpPr txBox="1"/>
          <p:nvPr>
            <p:ph type="title"/>
          </p:nvPr>
        </p:nvSpPr>
        <p:spPr>
          <a:xfrm>
            <a:off x="765225" y="666225"/>
            <a:ext cx="7704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Objective 2</a:t>
            </a:r>
            <a:endParaRPr sz="3400"/>
          </a:p>
          <a:p>
            <a:pPr indent="0" lvl="0" marL="0" rtl="0" algn="ctr">
              <a:spcBef>
                <a:spcPts val="0"/>
              </a:spcBef>
              <a:spcAft>
                <a:spcPts val="0"/>
              </a:spcAft>
              <a:buNone/>
            </a:pPr>
            <a:r>
              <a:rPr lang="en">
                <a:solidFill>
                  <a:schemeClr val="accent5"/>
                </a:solidFill>
              </a:rPr>
              <a:t>Model Selection </a:t>
            </a:r>
            <a:r>
              <a:rPr lang="en"/>
              <a:t>Statistical Significance</a:t>
            </a:r>
            <a:endParaRPr/>
          </a:p>
          <a:p>
            <a:pPr indent="0" lvl="0" marL="0" rtl="0" algn="ctr">
              <a:spcBef>
                <a:spcPts val="0"/>
              </a:spcBef>
              <a:spcAft>
                <a:spcPts val="0"/>
              </a:spcAft>
              <a:buNone/>
            </a:pPr>
            <a:r>
              <a:t/>
            </a:r>
            <a:endParaRPr sz="3400">
              <a:solidFill>
                <a:schemeClr val="accent5"/>
              </a:solidFill>
            </a:endParaRPr>
          </a:p>
        </p:txBody>
      </p:sp>
      <p:cxnSp>
        <p:nvCxnSpPr>
          <p:cNvPr id="540" name="Google Shape;540;p55"/>
          <p:cNvCxnSpPr/>
          <p:nvPr/>
        </p:nvCxnSpPr>
        <p:spPr>
          <a:xfrm>
            <a:off x="1924750" y="1130125"/>
            <a:ext cx="5087700" cy="0"/>
          </a:xfrm>
          <a:prstGeom prst="straightConnector1">
            <a:avLst/>
          </a:prstGeom>
          <a:noFill/>
          <a:ln cap="flat" cmpd="sng" w="19050">
            <a:solidFill>
              <a:schemeClr val="accent5"/>
            </a:solidFill>
            <a:prstDash val="solid"/>
            <a:round/>
            <a:headEnd len="med" w="med" type="oval"/>
            <a:tailEnd len="med" w="med" type="oval"/>
          </a:ln>
        </p:spPr>
      </p:cxnSp>
      <p:sp>
        <p:nvSpPr>
          <p:cNvPr id="541" name="Google Shape;541;p55"/>
          <p:cNvSpPr txBox="1"/>
          <p:nvPr/>
        </p:nvSpPr>
        <p:spPr>
          <a:xfrm>
            <a:off x="860125" y="3249100"/>
            <a:ext cx="805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rPr>
              <a:t>Log(Selling Price) ~ </a:t>
            </a:r>
            <a:r>
              <a:rPr b="1" lang="en" sz="1600">
                <a:solidFill>
                  <a:srgbClr val="E06666"/>
                </a:solidFill>
              </a:rPr>
              <a:t>Predictors </a:t>
            </a:r>
            <a:r>
              <a:rPr b="1" lang="en" sz="1600">
                <a:solidFill>
                  <a:schemeClr val="lt1"/>
                </a:solidFill>
              </a:rPr>
              <a:t> + </a:t>
            </a:r>
            <a:r>
              <a:rPr b="1" lang="en" sz="1600">
                <a:solidFill>
                  <a:srgbClr val="3D85C6"/>
                </a:solidFill>
              </a:rPr>
              <a:t>Log(Predictors) </a:t>
            </a:r>
            <a:r>
              <a:rPr b="1" lang="en" sz="1600">
                <a:solidFill>
                  <a:schemeClr val="lt1"/>
                </a:solidFill>
              </a:rPr>
              <a:t>+ </a:t>
            </a:r>
            <a:r>
              <a:rPr b="1" lang="en" sz="1600">
                <a:solidFill>
                  <a:srgbClr val="8E7CC3"/>
                </a:solidFill>
              </a:rPr>
              <a:t>Interaction Terms</a:t>
            </a:r>
            <a:endParaRPr b="1" sz="1600">
              <a:solidFill>
                <a:srgbClr val="8E7CC3"/>
              </a:solidFill>
            </a:endParaRPr>
          </a:p>
        </p:txBody>
      </p:sp>
      <p:sp>
        <p:nvSpPr>
          <p:cNvPr id="542" name="Google Shape;542;p55"/>
          <p:cNvSpPr txBox="1"/>
          <p:nvPr/>
        </p:nvSpPr>
        <p:spPr>
          <a:xfrm>
            <a:off x="2877750" y="3773100"/>
            <a:ext cx="9048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E06666"/>
                </a:solidFill>
                <a:latin typeface="Oxygen"/>
                <a:ea typeface="Oxygen"/>
                <a:cs typeface="Oxygen"/>
                <a:sym typeface="Oxygen"/>
              </a:rPr>
              <a:t>Seller Type</a:t>
            </a:r>
            <a:endParaRPr b="1" sz="1000">
              <a:solidFill>
                <a:srgbClr val="E06666"/>
              </a:solidFill>
              <a:latin typeface="Oxygen"/>
              <a:ea typeface="Oxygen"/>
              <a:cs typeface="Oxygen"/>
              <a:sym typeface="Oxygen"/>
            </a:endParaRPr>
          </a:p>
          <a:p>
            <a:pPr indent="0" lvl="0" marL="0" rtl="0" algn="l">
              <a:spcBef>
                <a:spcPts val="0"/>
              </a:spcBef>
              <a:spcAft>
                <a:spcPts val="0"/>
              </a:spcAft>
              <a:buNone/>
            </a:pPr>
            <a:r>
              <a:rPr b="1" lang="en" sz="1000">
                <a:solidFill>
                  <a:srgbClr val="E06666"/>
                </a:solidFill>
                <a:latin typeface="Oxygen"/>
                <a:ea typeface="Oxygen"/>
                <a:cs typeface="Oxygen"/>
                <a:sym typeface="Oxygen"/>
              </a:rPr>
              <a:t>Owner</a:t>
            </a:r>
            <a:endParaRPr b="1" sz="1000">
              <a:solidFill>
                <a:srgbClr val="E06666"/>
              </a:solidFill>
              <a:latin typeface="Oxygen"/>
              <a:ea typeface="Oxygen"/>
              <a:cs typeface="Oxygen"/>
              <a:sym typeface="Oxygen"/>
            </a:endParaRPr>
          </a:p>
          <a:p>
            <a:pPr indent="0" lvl="0" marL="0" rtl="0" algn="l">
              <a:spcBef>
                <a:spcPts val="0"/>
              </a:spcBef>
              <a:spcAft>
                <a:spcPts val="0"/>
              </a:spcAft>
              <a:buNone/>
            </a:pPr>
            <a:r>
              <a:t/>
            </a:r>
            <a:endParaRPr sz="900">
              <a:solidFill>
                <a:schemeClr val="lt1"/>
              </a:solidFill>
              <a:latin typeface="Oxygen"/>
              <a:ea typeface="Oxygen"/>
              <a:cs typeface="Oxygen"/>
              <a:sym typeface="Oxygen"/>
            </a:endParaRPr>
          </a:p>
        </p:txBody>
      </p:sp>
      <p:sp>
        <p:nvSpPr>
          <p:cNvPr id="543" name="Google Shape;543;p55"/>
          <p:cNvSpPr txBox="1"/>
          <p:nvPr/>
        </p:nvSpPr>
        <p:spPr>
          <a:xfrm>
            <a:off x="4106475" y="3773088"/>
            <a:ext cx="1221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3D85C6"/>
                </a:solidFill>
                <a:latin typeface="Oxygen"/>
                <a:ea typeface="Oxygen"/>
                <a:cs typeface="Oxygen"/>
                <a:sym typeface="Oxygen"/>
              </a:rPr>
              <a:t>Log(Max Power)</a:t>
            </a:r>
            <a:endParaRPr b="1" sz="1000">
              <a:solidFill>
                <a:srgbClr val="3D85C6"/>
              </a:solidFill>
              <a:latin typeface="Oxygen"/>
              <a:ea typeface="Oxygen"/>
              <a:cs typeface="Oxygen"/>
              <a:sym typeface="Oxygen"/>
            </a:endParaRPr>
          </a:p>
          <a:p>
            <a:pPr indent="0" lvl="0" marL="0" rtl="0" algn="l">
              <a:spcBef>
                <a:spcPts val="0"/>
              </a:spcBef>
              <a:spcAft>
                <a:spcPts val="0"/>
              </a:spcAft>
              <a:buNone/>
            </a:pPr>
            <a:r>
              <a:rPr b="1" lang="en" sz="1000">
                <a:solidFill>
                  <a:srgbClr val="3D85C6"/>
                </a:solidFill>
                <a:latin typeface="Oxygen"/>
                <a:ea typeface="Oxygen"/>
                <a:cs typeface="Oxygen"/>
                <a:sym typeface="Oxygen"/>
              </a:rPr>
              <a:t>Log(Seats)</a:t>
            </a:r>
            <a:endParaRPr b="1" sz="1000">
              <a:solidFill>
                <a:srgbClr val="3D85C6"/>
              </a:solidFill>
              <a:latin typeface="Oxygen"/>
              <a:ea typeface="Oxygen"/>
              <a:cs typeface="Oxygen"/>
              <a:sym typeface="Oxygen"/>
            </a:endParaRPr>
          </a:p>
          <a:p>
            <a:pPr indent="0" lvl="0" marL="0" rtl="0" algn="l">
              <a:spcBef>
                <a:spcPts val="0"/>
              </a:spcBef>
              <a:spcAft>
                <a:spcPts val="0"/>
              </a:spcAft>
              <a:buNone/>
            </a:pPr>
            <a:r>
              <a:t/>
            </a:r>
            <a:endParaRPr sz="900">
              <a:solidFill>
                <a:schemeClr val="lt1"/>
              </a:solidFill>
              <a:latin typeface="Oxygen"/>
              <a:ea typeface="Oxygen"/>
              <a:cs typeface="Oxygen"/>
              <a:sym typeface="Oxygen"/>
            </a:endParaRPr>
          </a:p>
        </p:txBody>
      </p:sp>
      <p:sp>
        <p:nvSpPr>
          <p:cNvPr id="544" name="Google Shape;544;p55"/>
          <p:cNvSpPr txBox="1"/>
          <p:nvPr/>
        </p:nvSpPr>
        <p:spPr>
          <a:xfrm>
            <a:off x="5723350" y="3680200"/>
            <a:ext cx="1544400" cy="140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8E7CC3"/>
                </a:solidFill>
                <a:latin typeface="Oxygen"/>
                <a:ea typeface="Oxygen"/>
                <a:cs typeface="Oxygen"/>
                <a:sym typeface="Oxygen"/>
              </a:rPr>
              <a:t>Year: Log(km_Driven)</a:t>
            </a:r>
            <a:endParaRPr b="1" sz="1000">
              <a:solidFill>
                <a:srgbClr val="8E7CC3"/>
              </a:solidFill>
              <a:latin typeface="Oxygen"/>
              <a:ea typeface="Oxygen"/>
              <a:cs typeface="Oxygen"/>
              <a:sym typeface="Oxygen"/>
            </a:endParaRPr>
          </a:p>
          <a:p>
            <a:pPr indent="0" lvl="0" marL="0" rtl="0" algn="l">
              <a:spcBef>
                <a:spcPts val="0"/>
              </a:spcBef>
              <a:spcAft>
                <a:spcPts val="0"/>
              </a:spcAft>
              <a:buNone/>
            </a:pPr>
            <a:r>
              <a:t/>
            </a:r>
            <a:endParaRPr b="1" sz="1000">
              <a:solidFill>
                <a:srgbClr val="8E7CC3"/>
              </a:solidFill>
              <a:latin typeface="Oxygen"/>
              <a:ea typeface="Oxygen"/>
              <a:cs typeface="Oxygen"/>
              <a:sym typeface="Oxygen"/>
            </a:endParaRPr>
          </a:p>
          <a:p>
            <a:pPr indent="0" lvl="0" marL="0" rtl="0" algn="l">
              <a:spcBef>
                <a:spcPts val="0"/>
              </a:spcBef>
              <a:spcAft>
                <a:spcPts val="0"/>
              </a:spcAft>
              <a:buNone/>
            </a:pPr>
            <a:r>
              <a:rPr b="1" lang="en" sz="1000">
                <a:solidFill>
                  <a:srgbClr val="8E7CC3"/>
                </a:solidFill>
                <a:latin typeface="Oxygen"/>
                <a:ea typeface="Oxygen"/>
                <a:cs typeface="Oxygen"/>
                <a:sym typeface="Oxygen"/>
              </a:rPr>
              <a:t>Year: Seller_Type</a:t>
            </a:r>
            <a:endParaRPr b="1" sz="1000">
              <a:solidFill>
                <a:srgbClr val="8E7CC3"/>
              </a:solidFill>
              <a:latin typeface="Oxygen"/>
              <a:ea typeface="Oxygen"/>
              <a:cs typeface="Oxygen"/>
              <a:sym typeface="Oxygen"/>
            </a:endParaRPr>
          </a:p>
          <a:p>
            <a:pPr indent="0" lvl="0" marL="0" rtl="0" algn="l">
              <a:spcBef>
                <a:spcPts val="0"/>
              </a:spcBef>
              <a:spcAft>
                <a:spcPts val="0"/>
              </a:spcAft>
              <a:buNone/>
            </a:pPr>
            <a:r>
              <a:t/>
            </a:r>
            <a:endParaRPr b="1" sz="1000">
              <a:solidFill>
                <a:srgbClr val="8E7CC3"/>
              </a:solidFill>
              <a:latin typeface="Oxygen"/>
              <a:ea typeface="Oxygen"/>
              <a:cs typeface="Oxygen"/>
              <a:sym typeface="Oxygen"/>
            </a:endParaRPr>
          </a:p>
          <a:p>
            <a:pPr indent="0" lvl="0" marL="0" rtl="0" algn="l">
              <a:spcBef>
                <a:spcPts val="0"/>
              </a:spcBef>
              <a:spcAft>
                <a:spcPts val="0"/>
              </a:spcAft>
              <a:buNone/>
            </a:pPr>
            <a:r>
              <a:rPr b="1" lang="en" sz="1000">
                <a:solidFill>
                  <a:srgbClr val="8E7CC3"/>
                </a:solidFill>
                <a:latin typeface="Oxygen"/>
                <a:ea typeface="Oxygen"/>
                <a:cs typeface="Oxygen"/>
                <a:sym typeface="Oxygen"/>
              </a:rPr>
              <a:t>Year: Owner</a:t>
            </a:r>
            <a:endParaRPr b="1" sz="1000">
              <a:solidFill>
                <a:srgbClr val="8E7CC3"/>
              </a:solidFill>
              <a:latin typeface="Oxygen"/>
              <a:ea typeface="Oxygen"/>
              <a:cs typeface="Oxygen"/>
              <a:sym typeface="Oxygen"/>
            </a:endParaRPr>
          </a:p>
          <a:p>
            <a:pPr indent="0" lvl="0" marL="0" rtl="0" algn="l">
              <a:spcBef>
                <a:spcPts val="0"/>
              </a:spcBef>
              <a:spcAft>
                <a:spcPts val="0"/>
              </a:spcAft>
              <a:buNone/>
            </a:pPr>
            <a:r>
              <a:t/>
            </a:r>
            <a:endParaRPr b="1" sz="1000">
              <a:solidFill>
                <a:srgbClr val="8E7CC3"/>
              </a:solidFill>
              <a:latin typeface="Oxygen"/>
              <a:ea typeface="Oxygen"/>
              <a:cs typeface="Oxygen"/>
              <a:sym typeface="Oxygen"/>
            </a:endParaRPr>
          </a:p>
          <a:p>
            <a:pPr indent="0" lvl="0" marL="0" rtl="0" algn="l">
              <a:spcBef>
                <a:spcPts val="0"/>
              </a:spcBef>
              <a:spcAft>
                <a:spcPts val="0"/>
              </a:spcAft>
              <a:buNone/>
            </a:pPr>
            <a:r>
              <a:rPr b="1" lang="en" sz="1000">
                <a:solidFill>
                  <a:srgbClr val="8E7CC3"/>
                </a:solidFill>
                <a:latin typeface="Oxygen"/>
                <a:ea typeface="Oxygen"/>
                <a:cs typeface="Oxygen"/>
                <a:sym typeface="Oxygen"/>
              </a:rPr>
              <a:t>Year: Log(Max Power)</a:t>
            </a:r>
            <a:endParaRPr b="1" sz="1000">
              <a:solidFill>
                <a:srgbClr val="8E7CC3"/>
              </a:solidFill>
              <a:latin typeface="Oxygen"/>
              <a:ea typeface="Oxygen"/>
              <a:cs typeface="Oxygen"/>
              <a:sym typeface="Oxygen"/>
            </a:endParaRPr>
          </a:p>
          <a:p>
            <a:pPr indent="0" lvl="0" marL="0" rtl="0" algn="l">
              <a:spcBef>
                <a:spcPts val="0"/>
              </a:spcBef>
              <a:spcAft>
                <a:spcPts val="0"/>
              </a:spcAft>
              <a:buNone/>
            </a:pPr>
            <a:r>
              <a:t/>
            </a:r>
            <a:endParaRPr sz="900">
              <a:solidFill>
                <a:schemeClr val="lt1"/>
              </a:solidFill>
              <a:latin typeface="Oxygen"/>
              <a:ea typeface="Oxygen"/>
              <a:cs typeface="Oxygen"/>
              <a:sym typeface="Oxygen"/>
            </a:endParaRPr>
          </a:p>
        </p:txBody>
      </p:sp>
      <p:sp>
        <p:nvSpPr>
          <p:cNvPr id="545" name="Google Shape;545;p55"/>
          <p:cNvSpPr txBox="1"/>
          <p:nvPr/>
        </p:nvSpPr>
        <p:spPr>
          <a:xfrm>
            <a:off x="7409900" y="3680200"/>
            <a:ext cx="23832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8E7CC3"/>
                </a:solidFill>
                <a:latin typeface="Oxygen"/>
                <a:ea typeface="Oxygen"/>
                <a:cs typeface="Oxygen"/>
                <a:sym typeface="Oxygen"/>
              </a:rPr>
              <a:t>Log(Max Power): Log(Km Driven)</a:t>
            </a:r>
            <a:endParaRPr b="1" sz="900">
              <a:solidFill>
                <a:srgbClr val="8E7CC3"/>
              </a:solidFill>
              <a:latin typeface="Oxygen"/>
              <a:ea typeface="Oxygen"/>
              <a:cs typeface="Oxygen"/>
              <a:sym typeface="Oxygen"/>
            </a:endParaRPr>
          </a:p>
          <a:p>
            <a:pPr indent="0" lvl="0" marL="0" rtl="0" algn="l">
              <a:spcBef>
                <a:spcPts val="0"/>
              </a:spcBef>
              <a:spcAft>
                <a:spcPts val="0"/>
              </a:spcAft>
              <a:buNone/>
            </a:pPr>
            <a:r>
              <a:t/>
            </a:r>
            <a:endParaRPr b="1" sz="900">
              <a:solidFill>
                <a:srgbClr val="8E7CC3"/>
              </a:solidFill>
              <a:latin typeface="Oxygen"/>
              <a:ea typeface="Oxygen"/>
              <a:cs typeface="Oxygen"/>
              <a:sym typeface="Oxygen"/>
            </a:endParaRPr>
          </a:p>
          <a:p>
            <a:pPr indent="0" lvl="0" marL="0" rtl="0" algn="l">
              <a:spcBef>
                <a:spcPts val="0"/>
              </a:spcBef>
              <a:spcAft>
                <a:spcPts val="0"/>
              </a:spcAft>
              <a:buNone/>
            </a:pPr>
            <a:r>
              <a:rPr b="1" lang="en" sz="900">
                <a:solidFill>
                  <a:srgbClr val="8E7CC3"/>
                </a:solidFill>
                <a:latin typeface="Oxygen"/>
                <a:ea typeface="Oxygen"/>
                <a:cs typeface="Oxygen"/>
                <a:sym typeface="Oxygen"/>
              </a:rPr>
              <a:t>Log(Km Driven): Log(Seats)</a:t>
            </a:r>
            <a:endParaRPr b="1" sz="900">
              <a:solidFill>
                <a:srgbClr val="8E7CC3"/>
              </a:solidFill>
              <a:latin typeface="Oxygen"/>
              <a:ea typeface="Oxygen"/>
              <a:cs typeface="Oxygen"/>
              <a:sym typeface="Oxygen"/>
            </a:endParaRPr>
          </a:p>
          <a:p>
            <a:pPr indent="0" lvl="0" marL="0" rtl="0" algn="l">
              <a:spcBef>
                <a:spcPts val="0"/>
              </a:spcBef>
              <a:spcAft>
                <a:spcPts val="0"/>
              </a:spcAft>
              <a:buNone/>
            </a:pPr>
            <a:r>
              <a:t/>
            </a:r>
            <a:endParaRPr b="1" sz="900">
              <a:solidFill>
                <a:srgbClr val="8E7CC3"/>
              </a:solidFill>
              <a:latin typeface="Oxygen"/>
              <a:ea typeface="Oxygen"/>
              <a:cs typeface="Oxygen"/>
              <a:sym typeface="Oxygen"/>
            </a:endParaRPr>
          </a:p>
          <a:p>
            <a:pPr indent="0" lvl="0" marL="0" rtl="0" algn="l">
              <a:spcBef>
                <a:spcPts val="0"/>
              </a:spcBef>
              <a:spcAft>
                <a:spcPts val="0"/>
              </a:spcAft>
              <a:buNone/>
            </a:pPr>
            <a:r>
              <a:rPr b="1" lang="en" sz="900">
                <a:solidFill>
                  <a:srgbClr val="8E7CC3"/>
                </a:solidFill>
                <a:latin typeface="Oxygen"/>
                <a:ea typeface="Oxygen"/>
                <a:cs typeface="Oxygen"/>
                <a:sym typeface="Oxygen"/>
              </a:rPr>
              <a:t>Log(Km Driven): Log(Engine)</a:t>
            </a:r>
            <a:endParaRPr b="1" sz="900">
              <a:solidFill>
                <a:srgbClr val="8E7CC3"/>
              </a:solidFill>
              <a:latin typeface="Oxygen"/>
              <a:ea typeface="Oxygen"/>
              <a:cs typeface="Oxygen"/>
              <a:sym typeface="Oxygen"/>
            </a:endParaRPr>
          </a:p>
          <a:p>
            <a:pPr indent="0" lvl="0" marL="0" rtl="0" algn="l">
              <a:spcBef>
                <a:spcPts val="0"/>
              </a:spcBef>
              <a:spcAft>
                <a:spcPts val="0"/>
              </a:spcAft>
              <a:buNone/>
            </a:pPr>
            <a:r>
              <a:t/>
            </a:r>
            <a:endParaRPr b="1" sz="900">
              <a:solidFill>
                <a:srgbClr val="8E7CC3"/>
              </a:solidFill>
              <a:latin typeface="Oxygen"/>
              <a:ea typeface="Oxygen"/>
              <a:cs typeface="Oxygen"/>
              <a:sym typeface="Oxygen"/>
            </a:endParaRPr>
          </a:p>
          <a:p>
            <a:pPr indent="0" lvl="0" marL="0" rtl="0" algn="l">
              <a:spcBef>
                <a:spcPts val="0"/>
              </a:spcBef>
              <a:spcAft>
                <a:spcPts val="0"/>
              </a:spcAft>
              <a:buNone/>
            </a:pPr>
            <a:r>
              <a:rPr b="1" lang="en" sz="900">
                <a:solidFill>
                  <a:srgbClr val="8E7CC3"/>
                </a:solidFill>
                <a:latin typeface="Oxygen"/>
                <a:ea typeface="Oxygen"/>
                <a:cs typeface="Oxygen"/>
                <a:sym typeface="Oxygen"/>
              </a:rPr>
              <a:t>Fuel: Seller Type</a:t>
            </a:r>
            <a:endParaRPr b="1" sz="900">
              <a:solidFill>
                <a:srgbClr val="8E7CC3"/>
              </a:solidFill>
              <a:latin typeface="Oxygen"/>
              <a:ea typeface="Oxygen"/>
              <a:cs typeface="Oxygen"/>
              <a:sym typeface="Oxygen"/>
            </a:endParaRPr>
          </a:p>
          <a:p>
            <a:pPr indent="0" lvl="0" marL="0" rtl="0" algn="l">
              <a:spcBef>
                <a:spcPts val="0"/>
              </a:spcBef>
              <a:spcAft>
                <a:spcPts val="0"/>
              </a:spcAft>
              <a:buNone/>
            </a:pPr>
            <a:r>
              <a:t/>
            </a:r>
            <a:endParaRPr b="1" sz="1000">
              <a:solidFill>
                <a:srgbClr val="8E7CC3"/>
              </a:solidFill>
              <a:latin typeface="Oxygen"/>
              <a:ea typeface="Oxygen"/>
              <a:cs typeface="Oxygen"/>
              <a:sym typeface="Oxygen"/>
            </a:endParaRPr>
          </a:p>
          <a:p>
            <a:pPr indent="0" lvl="0" marL="0" rtl="0" algn="l">
              <a:spcBef>
                <a:spcPts val="0"/>
              </a:spcBef>
              <a:spcAft>
                <a:spcPts val="0"/>
              </a:spcAft>
              <a:buNone/>
            </a:pPr>
            <a:r>
              <a:t/>
            </a:r>
            <a:endParaRPr b="1" sz="1000">
              <a:solidFill>
                <a:srgbClr val="8E7CC3"/>
              </a:solidFill>
              <a:latin typeface="Oxygen"/>
              <a:ea typeface="Oxygen"/>
              <a:cs typeface="Oxygen"/>
              <a:sym typeface="Oxygen"/>
            </a:endParaRPr>
          </a:p>
          <a:p>
            <a:pPr indent="0" lvl="0" marL="0" rtl="0" algn="l">
              <a:spcBef>
                <a:spcPts val="0"/>
              </a:spcBef>
              <a:spcAft>
                <a:spcPts val="0"/>
              </a:spcAft>
              <a:buNone/>
            </a:pPr>
            <a:r>
              <a:t/>
            </a:r>
            <a:endParaRPr sz="900">
              <a:solidFill>
                <a:schemeClr val="lt1"/>
              </a:solidFill>
              <a:latin typeface="Oxygen"/>
              <a:ea typeface="Oxygen"/>
              <a:cs typeface="Oxygen"/>
              <a:sym typeface="Oxygen"/>
            </a:endParaRPr>
          </a:p>
        </p:txBody>
      </p:sp>
      <p:sp>
        <p:nvSpPr>
          <p:cNvPr id="546" name="Google Shape;546;p55"/>
          <p:cNvSpPr txBox="1"/>
          <p:nvPr/>
        </p:nvSpPr>
        <p:spPr>
          <a:xfrm>
            <a:off x="588375" y="3845450"/>
            <a:ext cx="805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rPr>
              <a:t>Log(Selling Price) ~ </a:t>
            </a:r>
            <a:r>
              <a:rPr b="1" lang="en" sz="1600">
                <a:solidFill>
                  <a:srgbClr val="E06666"/>
                </a:solidFill>
              </a:rPr>
              <a:t>                  </a:t>
            </a:r>
            <a:r>
              <a:rPr b="1" lang="en" sz="1600">
                <a:solidFill>
                  <a:schemeClr val="lt1"/>
                </a:solidFill>
              </a:rPr>
              <a:t> + </a:t>
            </a:r>
            <a:r>
              <a:rPr b="1" lang="en" sz="1600">
                <a:solidFill>
                  <a:srgbClr val="3D85C6"/>
                </a:solidFill>
              </a:rPr>
              <a:t>                           </a:t>
            </a:r>
            <a:r>
              <a:rPr b="1" lang="en" sz="1600">
                <a:solidFill>
                  <a:schemeClr val="lt1"/>
                </a:solidFill>
              </a:rPr>
              <a:t>+ </a:t>
            </a:r>
            <a:endParaRPr b="1" sz="1600">
              <a:solidFill>
                <a:srgbClr val="8E7CC3"/>
              </a:solidFill>
            </a:endParaRPr>
          </a:p>
        </p:txBody>
      </p:sp>
      <p:sp>
        <p:nvSpPr>
          <p:cNvPr id="547" name="Google Shape;547;p55"/>
          <p:cNvSpPr txBox="1"/>
          <p:nvPr/>
        </p:nvSpPr>
        <p:spPr>
          <a:xfrm>
            <a:off x="225825" y="1296338"/>
            <a:ext cx="8597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5"/>
                </a:solidFill>
                <a:latin typeface="Montserrat ExtraBold"/>
                <a:ea typeface="Montserrat ExtraBold"/>
                <a:cs typeface="Montserrat ExtraBold"/>
                <a:sym typeface="Montserrat ExtraBold"/>
              </a:rPr>
              <a:t>Model 4: </a:t>
            </a:r>
            <a:r>
              <a:rPr lang="en" sz="1600">
                <a:solidFill>
                  <a:schemeClr val="lt1"/>
                </a:solidFill>
                <a:latin typeface="Montserrat ExtraBold"/>
                <a:ea typeface="Montserrat ExtraBold"/>
                <a:cs typeface="Montserrat ExtraBold"/>
                <a:sym typeface="Montserrat ExtraBold"/>
              </a:rPr>
              <a:t>Log-Log Model + Interactions:</a:t>
            </a:r>
            <a:r>
              <a:rPr lang="en" sz="1600">
                <a:solidFill>
                  <a:schemeClr val="accent5"/>
                </a:solidFill>
                <a:latin typeface="Montserrat ExtraBold"/>
                <a:ea typeface="Montserrat ExtraBold"/>
                <a:cs typeface="Montserrat ExtraBold"/>
                <a:sym typeface="Montserrat ExtraBold"/>
              </a:rPr>
              <a:t> P-value &lt; .05 </a:t>
            </a:r>
            <a:r>
              <a:rPr lang="en" sz="1600">
                <a:solidFill>
                  <a:schemeClr val="lt1"/>
                </a:solidFill>
                <a:latin typeface="Montserrat ExtraBold"/>
                <a:ea typeface="Montserrat ExtraBold"/>
                <a:cs typeface="Montserrat ExtraBold"/>
                <a:sym typeface="Montserrat ExtraBold"/>
              </a:rPr>
              <a:t>(More Complexity)</a:t>
            </a:r>
            <a:endParaRPr sz="1600">
              <a:solidFill>
                <a:schemeClr val="lt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1600">
              <a:solidFill>
                <a:schemeClr val="lt1"/>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1600">
                <a:solidFill>
                  <a:srgbClr val="FF9900"/>
                </a:solidFill>
                <a:latin typeface="Montserrat ExtraBold"/>
                <a:ea typeface="Montserrat ExtraBold"/>
                <a:cs typeface="Montserrat ExtraBold"/>
                <a:sym typeface="Montserrat ExtraBold"/>
              </a:rPr>
              <a:t>Step 1) Run R Code using a full interaction in R</a:t>
            </a:r>
            <a:endParaRPr sz="1600">
              <a:solidFill>
                <a:srgbClr val="FF9900"/>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1600">
              <a:solidFill>
                <a:srgbClr val="FF9900"/>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1600">
              <a:solidFill>
                <a:srgbClr val="FF9900"/>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1600">
                <a:solidFill>
                  <a:srgbClr val="FF9900"/>
                </a:solidFill>
                <a:latin typeface="Montserrat ExtraBold"/>
                <a:ea typeface="Montserrat ExtraBold"/>
                <a:cs typeface="Montserrat ExtraBold"/>
                <a:sym typeface="Montserrat ExtraBold"/>
              </a:rPr>
              <a:t>Step 2) Picking out Statistically </a:t>
            </a:r>
            <a:r>
              <a:rPr lang="en" sz="1600">
                <a:solidFill>
                  <a:srgbClr val="FF9900"/>
                </a:solidFill>
                <a:latin typeface="Montserrat ExtraBold"/>
                <a:ea typeface="Montserrat ExtraBold"/>
                <a:cs typeface="Montserrat ExtraBold"/>
                <a:sym typeface="Montserrat ExtraBold"/>
              </a:rPr>
              <a:t>Significant</a:t>
            </a:r>
            <a:r>
              <a:rPr lang="en" sz="1600">
                <a:solidFill>
                  <a:srgbClr val="FF9900"/>
                </a:solidFill>
                <a:latin typeface="Montserrat ExtraBold"/>
                <a:ea typeface="Montserrat ExtraBold"/>
                <a:cs typeface="Montserrat ExtraBold"/>
                <a:sym typeface="Montserrat ExtraBold"/>
              </a:rPr>
              <a:t> Values</a:t>
            </a:r>
            <a:endParaRPr sz="1600">
              <a:solidFill>
                <a:srgbClr val="FF9900"/>
              </a:solidFill>
              <a:latin typeface="Montserrat ExtraBold"/>
              <a:ea typeface="Montserrat ExtraBold"/>
              <a:cs typeface="Montserrat ExtraBold"/>
              <a:sym typeface="Montserrat ExtraBold"/>
            </a:endParaRPr>
          </a:p>
        </p:txBody>
      </p:sp>
      <p:cxnSp>
        <p:nvCxnSpPr>
          <p:cNvPr id="548" name="Google Shape;548;p55"/>
          <p:cNvCxnSpPr/>
          <p:nvPr/>
        </p:nvCxnSpPr>
        <p:spPr>
          <a:xfrm>
            <a:off x="1866600" y="3111175"/>
            <a:ext cx="5087700" cy="0"/>
          </a:xfrm>
          <a:prstGeom prst="straightConnector1">
            <a:avLst/>
          </a:prstGeom>
          <a:noFill/>
          <a:ln cap="flat" cmpd="sng" w="19050">
            <a:solidFill>
              <a:schemeClr val="accent5"/>
            </a:solidFill>
            <a:prstDash val="solid"/>
            <a:round/>
            <a:headEnd len="med" w="med" type="oval"/>
            <a:tailEnd len="med" w="med" type="oval"/>
          </a:ln>
        </p:spPr>
      </p:cxnSp>
      <p:pic>
        <p:nvPicPr>
          <p:cNvPr id="549" name="Google Shape;549;p55"/>
          <p:cNvPicPr preferRelativeResize="0"/>
          <p:nvPr/>
        </p:nvPicPr>
        <p:blipFill>
          <a:blip r:embed="rId3">
            <a:alphaModFix/>
          </a:blip>
          <a:stretch>
            <a:fillRect/>
          </a:stretch>
        </p:blipFill>
        <p:spPr>
          <a:xfrm>
            <a:off x="711575" y="2203500"/>
            <a:ext cx="5011776" cy="361425"/>
          </a:xfrm>
          <a:prstGeom prst="rect">
            <a:avLst/>
          </a:prstGeom>
          <a:noFill/>
          <a:ln>
            <a:noFill/>
          </a:ln>
        </p:spPr>
      </p:pic>
      <p:pic>
        <p:nvPicPr>
          <p:cNvPr id="550" name="Google Shape;550;p55"/>
          <p:cNvPicPr preferRelativeResize="0"/>
          <p:nvPr/>
        </p:nvPicPr>
        <p:blipFill>
          <a:blip r:embed="rId4">
            <a:alphaModFix/>
          </a:blip>
          <a:stretch>
            <a:fillRect/>
          </a:stretch>
        </p:blipFill>
        <p:spPr>
          <a:xfrm>
            <a:off x="5809270" y="1964700"/>
            <a:ext cx="3308875" cy="88090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6"/>
          <p:cNvSpPr/>
          <p:nvPr/>
        </p:nvSpPr>
        <p:spPr>
          <a:xfrm>
            <a:off x="911225" y="2398125"/>
            <a:ext cx="2020200" cy="10392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6"/>
          <p:cNvSpPr/>
          <p:nvPr/>
        </p:nvSpPr>
        <p:spPr>
          <a:xfrm>
            <a:off x="3514038" y="2398138"/>
            <a:ext cx="2083500" cy="10392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6"/>
          <p:cNvSpPr/>
          <p:nvPr/>
        </p:nvSpPr>
        <p:spPr>
          <a:xfrm>
            <a:off x="6124050" y="2396700"/>
            <a:ext cx="2083500" cy="10167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6"/>
          <p:cNvSpPr txBox="1"/>
          <p:nvPr>
            <p:ph type="title"/>
          </p:nvPr>
        </p:nvSpPr>
        <p:spPr>
          <a:xfrm>
            <a:off x="765225" y="375450"/>
            <a:ext cx="7704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Objective 2</a:t>
            </a:r>
            <a:endParaRPr sz="3400"/>
          </a:p>
          <a:p>
            <a:pPr indent="0" lvl="0" marL="0" rtl="0" algn="ctr">
              <a:spcBef>
                <a:spcPts val="0"/>
              </a:spcBef>
              <a:spcAft>
                <a:spcPts val="0"/>
              </a:spcAft>
              <a:buNone/>
            </a:pPr>
            <a:r>
              <a:rPr lang="en" sz="3400">
                <a:solidFill>
                  <a:schemeClr val="accent5"/>
                </a:solidFill>
              </a:rPr>
              <a:t>Model Selections </a:t>
            </a:r>
            <a:r>
              <a:rPr lang="en" sz="3400"/>
              <a:t>CV Approach</a:t>
            </a:r>
            <a:endParaRPr/>
          </a:p>
        </p:txBody>
      </p:sp>
      <p:sp>
        <p:nvSpPr>
          <p:cNvPr id="559" name="Google Shape;559;p56"/>
          <p:cNvSpPr txBox="1"/>
          <p:nvPr>
            <p:ph idx="2" type="title"/>
          </p:nvPr>
        </p:nvSpPr>
        <p:spPr>
          <a:xfrm>
            <a:off x="855100" y="2727538"/>
            <a:ext cx="2132400" cy="3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GLM-NET </a:t>
            </a:r>
            <a:r>
              <a:rPr lang="en"/>
              <a:t>Regression</a:t>
            </a:r>
            <a:endParaRPr/>
          </a:p>
          <a:p>
            <a:pPr indent="0" lvl="0" marL="0" rtl="0" algn="ctr">
              <a:spcBef>
                <a:spcPts val="0"/>
              </a:spcBef>
              <a:spcAft>
                <a:spcPts val="0"/>
              </a:spcAft>
              <a:buNone/>
            </a:pPr>
            <a:r>
              <a:rPr lang="en"/>
              <a:t>(Lasso/Ridge)</a:t>
            </a:r>
            <a:endParaRPr/>
          </a:p>
        </p:txBody>
      </p:sp>
      <p:sp>
        <p:nvSpPr>
          <p:cNvPr id="560" name="Google Shape;560;p56"/>
          <p:cNvSpPr txBox="1"/>
          <p:nvPr>
            <p:ph idx="3" type="title"/>
          </p:nvPr>
        </p:nvSpPr>
        <p:spPr>
          <a:xfrm>
            <a:off x="3489576" y="2725738"/>
            <a:ext cx="2132400" cy="38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Multiple Linear</a:t>
            </a:r>
            <a:endParaRPr sz="1900"/>
          </a:p>
          <a:p>
            <a:pPr indent="0" lvl="0" marL="0" rtl="0" algn="ctr">
              <a:spcBef>
                <a:spcPts val="0"/>
              </a:spcBef>
              <a:spcAft>
                <a:spcPts val="0"/>
              </a:spcAft>
              <a:buNone/>
            </a:pPr>
            <a:r>
              <a:rPr lang="en" sz="1900"/>
              <a:t>Regression</a:t>
            </a:r>
            <a:endParaRPr sz="1900"/>
          </a:p>
        </p:txBody>
      </p:sp>
      <p:sp>
        <p:nvSpPr>
          <p:cNvPr id="561" name="Google Shape;561;p56"/>
          <p:cNvSpPr txBox="1"/>
          <p:nvPr>
            <p:ph idx="5" type="title"/>
          </p:nvPr>
        </p:nvSpPr>
        <p:spPr>
          <a:xfrm>
            <a:off x="6124050" y="2705238"/>
            <a:ext cx="2083500" cy="38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KNN</a:t>
            </a:r>
            <a:endParaRPr sz="1600"/>
          </a:p>
          <a:p>
            <a:pPr indent="0" lvl="0" marL="0" rtl="0" algn="ctr">
              <a:spcBef>
                <a:spcPts val="0"/>
              </a:spcBef>
              <a:spcAft>
                <a:spcPts val="0"/>
              </a:spcAft>
              <a:buNone/>
            </a:pPr>
            <a:r>
              <a:rPr lang="en" sz="1600"/>
              <a:t>Regression</a:t>
            </a:r>
            <a:endParaRPr sz="1600"/>
          </a:p>
          <a:p>
            <a:pPr indent="0" lvl="0" marL="0" rtl="0" algn="ctr">
              <a:spcBef>
                <a:spcPts val="0"/>
              </a:spcBef>
              <a:spcAft>
                <a:spcPts val="0"/>
              </a:spcAft>
              <a:buNone/>
            </a:pPr>
            <a:r>
              <a:rPr lang="en" sz="1600"/>
              <a:t>(Non-Parametric)</a:t>
            </a:r>
            <a:endParaRPr sz="1600"/>
          </a:p>
        </p:txBody>
      </p:sp>
      <p:cxnSp>
        <p:nvCxnSpPr>
          <p:cNvPr id="562" name="Google Shape;562;p56"/>
          <p:cNvCxnSpPr/>
          <p:nvPr/>
        </p:nvCxnSpPr>
        <p:spPr>
          <a:xfrm>
            <a:off x="1918300" y="1071975"/>
            <a:ext cx="5087700" cy="0"/>
          </a:xfrm>
          <a:prstGeom prst="straightConnector1">
            <a:avLst/>
          </a:prstGeom>
          <a:noFill/>
          <a:ln cap="flat" cmpd="sng" w="19050">
            <a:solidFill>
              <a:schemeClr val="accent5"/>
            </a:solidFill>
            <a:prstDash val="solid"/>
            <a:round/>
            <a:headEnd len="med" w="med" type="oval"/>
            <a:tailEnd len="med" w="med" type="oval"/>
          </a:ln>
        </p:spPr>
      </p:cxnSp>
      <p:sp>
        <p:nvSpPr>
          <p:cNvPr id="563" name="Google Shape;563;p56"/>
          <p:cNvSpPr txBox="1"/>
          <p:nvPr/>
        </p:nvSpPr>
        <p:spPr>
          <a:xfrm>
            <a:off x="1635175" y="1292650"/>
            <a:ext cx="557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rPr>
              <a:t>Log(Selling Price) ~ </a:t>
            </a:r>
            <a:r>
              <a:rPr b="1" lang="en" sz="1800">
                <a:solidFill>
                  <a:srgbClr val="E06666"/>
                </a:solidFill>
              </a:rPr>
              <a:t>Predictors </a:t>
            </a:r>
            <a:r>
              <a:rPr b="1" lang="en" sz="1800">
                <a:solidFill>
                  <a:schemeClr val="lt1"/>
                </a:solidFill>
              </a:rPr>
              <a:t> + </a:t>
            </a:r>
            <a:r>
              <a:rPr b="1" lang="en" sz="1800">
                <a:solidFill>
                  <a:srgbClr val="3D85C6"/>
                </a:solidFill>
              </a:rPr>
              <a:t>Log(Predictors)</a:t>
            </a:r>
            <a:endParaRPr b="1" sz="1800">
              <a:solidFill>
                <a:srgbClr val="8E7CC3"/>
              </a:solidFill>
            </a:endParaRPr>
          </a:p>
        </p:txBody>
      </p:sp>
      <p:sp>
        <p:nvSpPr>
          <p:cNvPr id="564" name="Google Shape;564;p56"/>
          <p:cNvSpPr/>
          <p:nvPr/>
        </p:nvSpPr>
        <p:spPr>
          <a:xfrm>
            <a:off x="669825" y="1292650"/>
            <a:ext cx="7894800" cy="4617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5" name="Google Shape;565;p56"/>
          <p:cNvCxnSpPr/>
          <p:nvPr/>
        </p:nvCxnSpPr>
        <p:spPr>
          <a:xfrm rot="10800000">
            <a:off x="1919375" y="1754350"/>
            <a:ext cx="3900" cy="611100"/>
          </a:xfrm>
          <a:prstGeom prst="straightConnector1">
            <a:avLst/>
          </a:prstGeom>
          <a:noFill/>
          <a:ln cap="flat" cmpd="sng" w="19050">
            <a:solidFill>
              <a:schemeClr val="accent5"/>
            </a:solidFill>
            <a:prstDash val="solid"/>
            <a:round/>
            <a:headEnd len="med" w="med" type="oval"/>
            <a:tailEnd len="med" w="med" type="none"/>
          </a:ln>
        </p:spPr>
      </p:cxnSp>
      <p:cxnSp>
        <p:nvCxnSpPr>
          <p:cNvPr id="566" name="Google Shape;566;p56"/>
          <p:cNvCxnSpPr/>
          <p:nvPr/>
        </p:nvCxnSpPr>
        <p:spPr>
          <a:xfrm rot="10800000">
            <a:off x="4574250" y="1754350"/>
            <a:ext cx="3900" cy="611100"/>
          </a:xfrm>
          <a:prstGeom prst="straightConnector1">
            <a:avLst/>
          </a:prstGeom>
          <a:noFill/>
          <a:ln cap="flat" cmpd="sng" w="19050">
            <a:solidFill>
              <a:schemeClr val="accent5"/>
            </a:solidFill>
            <a:prstDash val="solid"/>
            <a:round/>
            <a:headEnd len="med" w="med" type="oval"/>
            <a:tailEnd len="med" w="med" type="none"/>
          </a:ln>
        </p:spPr>
      </p:cxnSp>
      <p:cxnSp>
        <p:nvCxnSpPr>
          <p:cNvPr id="567" name="Google Shape;567;p56"/>
          <p:cNvCxnSpPr/>
          <p:nvPr/>
        </p:nvCxnSpPr>
        <p:spPr>
          <a:xfrm rot="10800000">
            <a:off x="7163875" y="1754338"/>
            <a:ext cx="3900" cy="611100"/>
          </a:xfrm>
          <a:prstGeom prst="straightConnector1">
            <a:avLst/>
          </a:prstGeom>
          <a:noFill/>
          <a:ln cap="flat" cmpd="sng" w="19050">
            <a:solidFill>
              <a:schemeClr val="accent5"/>
            </a:solidFill>
            <a:prstDash val="solid"/>
            <a:round/>
            <a:headEnd len="med" w="med" type="oval"/>
            <a:tailEnd len="med" w="med" type="none"/>
          </a:ln>
        </p:spPr>
      </p:cxnSp>
      <p:cxnSp>
        <p:nvCxnSpPr>
          <p:cNvPr id="568" name="Google Shape;568;p56"/>
          <p:cNvCxnSpPr/>
          <p:nvPr/>
        </p:nvCxnSpPr>
        <p:spPr>
          <a:xfrm rot="10800000">
            <a:off x="1919350" y="3470013"/>
            <a:ext cx="3900" cy="611100"/>
          </a:xfrm>
          <a:prstGeom prst="straightConnector1">
            <a:avLst/>
          </a:prstGeom>
          <a:noFill/>
          <a:ln cap="flat" cmpd="sng" w="19050">
            <a:solidFill>
              <a:schemeClr val="accent5"/>
            </a:solidFill>
            <a:prstDash val="solid"/>
            <a:round/>
            <a:headEnd len="med" w="med" type="oval"/>
            <a:tailEnd len="med" w="med" type="none"/>
          </a:ln>
        </p:spPr>
      </p:cxnSp>
      <p:sp>
        <p:nvSpPr>
          <p:cNvPr id="569" name="Google Shape;569;p56"/>
          <p:cNvSpPr/>
          <p:nvPr/>
        </p:nvSpPr>
        <p:spPr>
          <a:xfrm>
            <a:off x="765225" y="4055750"/>
            <a:ext cx="7894800" cy="4617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6"/>
          <p:cNvSpPr txBox="1"/>
          <p:nvPr/>
        </p:nvSpPr>
        <p:spPr>
          <a:xfrm>
            <a:off x="804000" y="4078550"/>
            <a:ext cx="805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rPr>
              <a:t>Log(Selling Price) ~ </a:t>
            </a:r>
            <a:r>
              <a:rPr b="1" lang="en" sz="1800">
                <a:solidFill>
                  <a:srgbClr val="E06666"/>
                </a:solidFill>
              </a:rPr>
              <a:t>Predictors </a:t>
            </a:r>
            <a:r>
              <a:rPr b="1" lang="en" sz="1800">
                <a:solidFill>
                  <a:schemeClr val="lt1"/>
                </a:solidFill>
              </a:rPr>
              <a:t> + </a:t>
            </a:r>
            <a:r>
              <a:rPr b="1" lang="en" sz="1800">
                <a:solidFill>
                  <a:srgbClr val="3D85C6"/>
                </a:solidFill>
              </a:rPr>
              <a:t>Log(Predictors) </a:t>
            </a:r>
            <a:r>
              <a:rPr b="1" lang="en" sz="1800">
                <a:solidFill>
                  <a:schemeClr val="lt1"/>
                </a:solidFill>
              </a:rPr>
              <a:t>+ </a:t>
            </a:r>
            <a:r>
              <a:rPr b="1" lang="en" sz="1800">
                <a:solidFill>
                  <a:srgbClr val="8E7CC3"/>
                </a:solidFill>
              </a:rPr>
              <a:t>Interaction Ter</a:t>
            </a:r>
            <a:r>
              <a:rPr b="1" lang="en" sz="1800">
                <a:solidFill>
                  <a:srgbClr val="8E7CC3"/>
                </a:solidFill>
              </a:rPr>
              <a:t>ms</a:t>
            </a:r>
            <a:endParaRPr b="1" sz="1800">
              <a:solidFill>
                <a:srgbClr val="8E7CC3"/>
              </a:solidFill>
            </a:endParaRPr>
          </a:p>
        </p:txBody>
      </p:sp>
      <p:cxnSp>
        <p:nvCxnSpPr>
          <p:cNvPr id="571" name="Google Shape;571;p56"/>
          <p:cNvCxnSpPr/>
          <p:nvPr/>
        </p:nvCxnSpPr>
        <p:spPr>
          <a:xfrm rot="10800000">
            <a:off x="4570050" y="3452388"/>
            <a:ext cx="3900" cy="611100"/>
          </a:xfrm>
          <a:prstGeom prst="straightConnector1">
            <a:avLst/>
          </a:prstGeom>
          <a:noFill/>
          <a:ln cap="flat" cmpd="sng" w="19050">
            <a:solidFill>
              <a:schemeClr val="accent5"/>
            </a:solidFill>
            <a:prstDash val="solid"/>
            <a:round/>
            <a:headEnd len="med" w="med" type="oval"/>
            <a:tailEnd len="med" w="med" type="none"/>
          </a:ln>
        </p:spPr>
      </p:cxnSp>
      <p:cxnSp>
        <p:nvCxnSpPr>
          <p:cNvPr id="572" name="Google Shape;572;p56"/>
          <p:cNvCxnSpPr/>
          <p:nvPr/>
        </p:nvCxnSpPr>
        <p:spPr>
          <a:xfrm rot="10800000">
            <a:off x="7163850" y="3429013"/>
            <a:ext cx="3900" cy="611100"/>
          </a:xfrm>
          <a:prstGeom prst="straightConnector1">
            <a:avLst/>
          </a:prstGeom>
          <a:noFill/>
          <a:ln cap="flat" cmpd="sng" w="19050">
            <a:solidFill>
              <a:schemeClr val="accent5"/>
            </a:solidFill>
            <a:prstDash val="solid"/>
            <a:round/>
            <a:headEnd len="med" w="med" type="oval"/>
            <a:tailEnd len="med" w="med" type="none"/>
          </a:ln>
        </p:spPr>
      </p:cxnSp>
    </p:spTree>
  </p:cSld>
  <p:clrMapOvr>
    <a:masterClrMapping/>
  </p:clrMapOvr>
  <mc:AlternateContent>
    <mc:Choice Requires="p14">
      <p:transition spd="slow" p14:dur="10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7"/>
          <p:cNvSpPr txBox="1"/>
          <p:nvPr>
            <p:ph idx="1" type="body"/>
          </p:nvPr>
        </p:nvSpPr>
        <p:spPr>
          <a:xfrm>
            <a:off x="869350" y="3151056"/>
            <a:ext cx="7704000" cy="89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rPr>
              <a:t>KNN Regression</a:t>
            </a:r>
            <a:endParaRPr>
              <a:solidFill>
                <a:srgbClr val="CC0000"/>
              </a:solidFill>
            </a:endParaRPr>
          </a:p>
          <a:p>
            <a:pPr indent="-317500" lvl="0" marL="457200" rtl="0" algn="l">
              <a:spcBef>
                <a:spcPts val="0"/>
              </a:spcBef>
              <a:spcAft>
                <a:spcPts val="0"/>
              </a:spcAft>
              <a:buClr>
                <a:schemeClr val="accent5"/>
              </a:buClr>
              <a:buSzPts val="1400"/>
              <a:buChar char="●"/>
            </a:pPr>
            <a:r>
              <a:rPr lang="en"/>
              <a:t>We will be performing a </a:t>
            </a:r>
            <a:r>
              <a:rPr b="1" lang="en">
                <a:solidFill>
                  <a:schemeClr val="accent5"/>
                </a:solidFill>
              </a:rPr>
              <a:t>K-Nearest Neighbors </a:t>
            </a:r>
            <a:r>
              <a:rPr lang="en"/>
              <a:t>using </a:t>
            </a:r>
            <a:r>
              <a:rPr b="1" lang="en">
                <a:solidFill>
                  <a:schemeClr val="accent5"/>
                </a:solidFill>
              </a:rPr>
              <a:t>10 fold CV</a:t>
            </a:r>
            <a:r>
              <a:rPr lang="en"/>
              <a:t> with our </a:t>
            </a:r>
            <a:r>
              <a:rPr b="1" lang="en">
                <a:solidFill>
                  <a:schemeClr val="accent5"/>
                </a:solidFill>
              </a:rPr>
              <a:t>both our models</a:t>
            </a:r>
            <a:endParaRPr/>
          </a:p>
          <a:p>
            <a:pPr indent="-317500" lvl="0" marL="457200" rtl="0" algn="l">
              <a:spcBef>
                <a:spcPts val="0"/>
              </a:spcBef>
              <a:spcAft>
                <a:spcPts val="0"/>
              </a:spcAft>
              <a:buSzPts val="1400"/>
              <a:buChar char="●"/>
            </a:pPr>
            <a:r>
              <a:rPr lang="en"/>
              <a:t>We will examine the </a:t>
            </a:r>
            <a:r>
              <a:rPr lang="en">
                <a:solidFill>
                  <a:schemeClr val="accent5"/>
                </a:solidFill>
              </a:rPr>
              <a:t>k (#Neighrbors)</a:t>
            </a:r>
            <a:r>
              <a:rPr lang="en"/>
              <a:t> for lowest </a:t>
            </a:r>
            <a:r>
              <a:rPr lang="en">
                <a:solidFill>
                  <a:schemeClr val="accent5"/>
                </a:solidFill>
              </a:rPr>
              <a:t>Root Square Mean Error</a:t>
            </a:r>
            <a:endParaRPr b="1">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cxnSp>
        <p:nvCxnSpPr>
          <p:cNvPr id="578" name="Google Shape;578;p57"/>
          <p:cNvCxnSpPr/>
          <p:nvPr/>
        </p:nvCxnSpPr>
        <p:spPr>
          <a:xfrm>
            <a:off x="1590600" y="1059050"/>
            <a:ext cx="5962800" cy="0"/>
          </a:xfrm>
          <a:prstGeom prst="straightConnector1">
            <a:avLst/>
          </a:prstGeom>
          <a:noFill/>
          <a:ln cap="flat" cmpd="sng" w="19050">
            <a:solidFill>
              <a:schemeClr val="accent5"/>
            </a:solidFill>
            <a:prstDash val="solid"/>
            <a:round/>
            <a:headEnd len="med" w="med" type="oval"/>
            <a:tailEnd len="med" w="med" type="oval"/>
          </a:ln>
        </p:spPr>
      </p:cxnSp>
      <p:sp>
        <p:nvSpPr>
          <p:cNvPr id="579" name="Google Shape;579;p57"/>
          <p:cNvSpPr txBox="1"/>
          <p:nvPr/>
        </p:nvSpPr>
        <p:spPr>
          <a:xfrm>
            <a:off x="623400" y="-14100"/>
            <a:ext cx="78006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lt1"/>
                </a:solidFill>
                <a:latin typeface="Montserrat ExtraBold"/>
                <a:ea typeface="Montserrat ExtraBold"/>
                <a:cs typeface="Montserrat ExtraBold"/>
                <a:sym typeface="Montserrat ExtraBold"/>
              </a:rPr>
              <a:t>Objective 2</a:t>
            </a:r>
            <a:endParaRPr sz="3000">
              <a:solidFill>
                <a:schemeClr val="lt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2400">
                <a:solidFill>
                  <a:schemeClr val="accent5"/>
                </a:solidFill>
                <a:latin typeface="Montserrat ExtraBold"/>
                <a:ea typeface="Montserrat ExtraBold"/>
                <a:cs typeface="Montserrat ExtraBold"/>
                <a:sym typeface="Montserrat ExtraBold"/>
              </a:rPr>
              <a:t>Summary Approach </a:t>
            </a:r>
            <a:endParaRPr sz="600">
              <a:solidFill>
                <a:schemeClr val="lt1"/>
              </a:solidFill>
              <a:latin typeface="Montserrat ExtraBold"/>
              <a:ea typeface="Montserrat ExtraBold"/>
              <a:cs typeface="Montserrat ExtraBold"/>
              <a:sym typeface="Montserrat ExtraBold"/>
            </a:endParaRPr>
          </a:p>
        </p:txBody>
      </p:sp>
      <p:sp>
        <p:nvSpPr>
          <p:cNvPr id="580" name="Google Shape;580;p57"/>
          <p:cNvSpPr txBox="1"/>
          <p:nvPr/>
        </p:nvSpPr>
        <p:spPr>
          <a:xfrm>
            <a:off x="811175" y="1963100"/>
            <a:ext cx="8081400" cy="139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50">
                <a:solidFill>
                  <a:srgbClr val="6AA84F"/>
                </a:solidFill>
                <a:latin typeface="Oxygen"/>
                <a:ea typeface="Oxygen"/>
                <a:cs typeface="Oxygen"/>
                <a:sym typeface="Oxygen"/>
              </a:rPr>
              <a:t>Lasso Regression &amp; Multiple Linear Regression</a:t>
            </a:r>
            <a:endParaRPr b="1" sz="1050">
              <a:solidFill>
                <a:srgbClr val="6AA84F"/>
              </a:solidFill>
              <a:latin typeface="Oxygen"/>
              <a:ea typeface="Oxygen"/>
              <a:cs typeface="Oxygen"/>
              <a:sym typeface="Oxygen"/>
            </a:endParaRPr>
          </a:p>
          <a:p>
            <a:pPr indent="-317500" lvl="0" marL="457200" rtl="0" algn="l">
              <a:lnSpc>
                <a:spcPct val="115000"/>
              </a:lnSpc>
              <a:spcBef>
                <a:spcPts val="0"/>
              </a:spcBef>
              <a:spcAft>
                <a:spcPts val="0"/>
              </a:spcAft>
              <a:buClr>
                <a:schemeClr val="accent5"/>
              </a:buClr>
              <a:buSzPts val="1400"/>
              <a:buFont typeface="Oxygen"/>
              <a:buChar char="●"/>
            </a:pPr>
            <a:r>
              <a:rPr lang="en" sz="1050">
                <a:solidFill>
                  <a:schemeClr val="lt1"/>
                </a:solidFill>
                <a:latin typeface="Oxygen"/>
                <a:ea typeface="Oxygen"/>
                <a:cs typeface="Oxygen"/>
                <a:sym typeface="Oxygen"/>
              </a:rPr>
              <a:t>We will be performing a </a:t>
            </a:r>
            <a:r>
              <a:rPr b="1" lang="en" sz="1050">
                <a:solidFill>
                  <a:schemeClr val="accent5"/>
                </a:solidFill>
                <a:latin typeface="Oxygen"/>
                <a:ea typeface="Oxygen"/>
                <a:cs typeface="Oxygen"/>
                <a:sym typeface="Oxygen"/>
              </a:rPr>
              <a:t>GLMNET Regression </a:t>
            </a:r>
            <a:r>
              <a:rPr lang="en" sz="1050">
                <a:solidFill>
                  <a:schemeClr val="lt1"/>
                </a:solidFill>
                <a:latin typeface="Oxygen"/>
                <a:ea typeface="Oxygen"/>
                <a:cs typeface="Oxygen"/>
                <a:sym typeface="Oxygen"/>
              </a:rPr>
              <a:t>using repeated </a:t>
            </a:r>
            <a:r>
              <a:rPr b="1" lang="en" sz="1050">
                <a:solidFill>
                  <a:schemeClr val="accent5"/>
                </a:solidFill>
                <a:latin typeface="Oxygen"/>
                <a:ea typeface="Oxygen"/>
                <a:cs typeface="Oxygen"/>
                <a:sym typeface="Oxygen"/>
              </a:rPr>
              <a:t>10-fold Cross Validation</a:t>
            </a:r>
            <a:r>
              <a:rPr lang="en" sz="1050">
                <a:solidFill>
                  <a:schemeClr val="lt1"/>
                </a:solidFill>
                <a:latin typeface="Oxygen"/>
                <a:ea typeface="Oxygen"/>
                <a:cs typeface="Oxygen"/>
                <a:sym typeface="Oxygen"/>
              </a:rPr>
              <a:t> with </a:t>
            </a:r>
            <a:r>
              <a:rPr b="1" lang="en" sz="1050">
                <a:solidFill>
                  <a:schemeClr val="accent5"/>
                </a:solidFill>
                <a:latin typeface="Oxygen"/>
                <a:ea typeface="Oxygen"/>
                <a:cs typeface="Oxygen"/>
                <a:sym typeface="Oxygen"/>
              </a:rPr>
              <a:t>both our models</a:t>
            </a:r>
            <a:endParaRPr b="1" sz="1050">
              <a:solidFill>
                <a:schemeClr val="accent5"/>
              </a:solidFill>
              <a:latin typeface="Oxygen"/>
              <a:ea typeface="Oxygen"/>
              <a:cs typeface="Oxygen"/>
              <a:sym typeface="Oxygen"/>
            </a:endParaRPr>
          </a:p>
          <a:p>
            <a:pPr indent="-295275" lvl="0" marL="457200" rtl="0" algn="l">
              <a:lnSpc>
                <a:spcPct val="115000"/>
              </a:lnSpc>
              <a:spcBef>
                <a:spcPts val="0"/>
              </a:spcBef>
              <a:spcAft>
                <a:spcPts val="0"/>
              </a:spcAft>
              <a:buClr>
                <a:schemeClr val="lt1"/>
              </a:buClr>
              <a:buSzPts val="1050"/>
              <a:buFont typeface="Oxygen"/>
              <a:buChar char="●"/>
            </a:pPr>
            <a:r>
              <a:rPr lang="en" sz="1050">
                <a:solidFill>
                  <a:schemeClr val="lt1"/>
                </a:solidFill>
                <a:latin typeface="Oxygen"/>
                <a:ea typeface="Oxygen"/>
                <a:cs typeface="Oxygen"/>
                <a:sym typeface="Oxygen"/>
              </a:rPr>
              <a:t>We will examine the </a:t>
            </a:r>
            <a:r>
              <a:rPr lang="en" sz="1050">
                <a:solidFill>
                  <a:schemeClr val="accent5"/>
                </a:solidFill>
                <a:latin typeface="Oxygen"/>
                <a:ea typeface="Oxygen"/>
                <a:cs typeface="Oxygen"/>
                <a:sym typeface="Oxygen"/>
              </a:rPr>
              <a:t>best penalty term</a:t>
            </a:r>
            <a:r>
              <a:rPr lang="en" sz="1050">
                <a:solidFill>
                  <a:schemeClr val="lt1"/>
                </a:solidFill>
                <a:latin typeface="Oxygen"/>
                <a:ea typeface="Oxygen"/>
                <a:cs typeface="Oxygen"/>
                <a:sym typeface="Oxygen"/>
              </a:rPr>
              <a:t> in our mixing percentages for lowest </a:t>
            </a:r>
            <a:r>
              <a:rPr lang="en" sz="1050">
                <a:solidFill>
                  <a:schemeClr val="accent5"/>
                </a:solidFill>
                <a:latin typeface="Oxygen"/>
                <a:ea typeface="Oxygen"/>
                <a:cs typeface="Oxygen"/>
                <a:sym typeface="Oxygen"/>
              </a:rPr>
              <a:t>Root Square Mean Error</a:t>
            </a:r>
            <a:endParaRPr sz="1050">
              <a:solidFill>
                <a:schemeClr val="accent5"/>
              </a:solidFill>
              <a:latin typeface="Oxygen"/>
              <a:ea typeface="Oxygen"/>
              <a:cs typeface="Oxygen"/>
              <a:sym typeface="Oxygen"/>
            </a:endParaRPr>
          </a:p>
          <a:p>
            <a:pPr indent="-317500" lvl="0" marL="457200" rtl="0" algn="l">
              <a:lnSpc>
                <a:spcPct val="115000"/>
              </a:lnSpc>
              <a:spcBef>
                <a:spcPts val="0"/>
              </a:spcBef>
              <a:spcAft>
                <a:spcPts val="0"/>
              </a:spcAft>
              <a:buClr>
                <a:schemeClr val="lt1"/>
              </a:buClr>
              <a:buSzPts val="1400"/>
              <a:buFont typeface="Oxygen"/>
              <a:buChar char="●"/>
            </a:pPr>
            <a:r>
              <a:rPr lang="en" sz="1050">
                <a:solidFill>
                  <a:schemeClr val="lt1"/>
                </a:solidFill>
                <a:latin typeface="Oxygen"/>
                <a:ea typeface="Oxygen"/>
                <a:cs typeface="Oxygen"/>
                <a:sym typeface="Oxygen"/>
              </a:rPr>
              <a:t>We will have a model of the </a:t>
            </a:r>
            <a:r>
              <a:rPr lang="en" sz="1050">
                <a:solidFill>
                  <a:schemeClr val="accent5"/>
                </a:solidFill>
                <a:latin typeface="Oxygen"/>
                <a:ea typeface="Oxygen"/>
                <a:cs typeface="Oxygen"/>
                <a:sym typeface="Oxygen"/>
              </a:rPr>
              <a:t>GLMNET Regression</a:t>
            </a:r>
            <a:r>
              <a:rPr lang="en" sz="1050">
                <a:solidFill>
                  <a:schemeClr val="lt1"/>
                </a:solidFill>
                <a:latin typeface="Oxygen"/>
                <a:ea typeface="Oxygen"/>
                <a:cs typeface="Oxygen"/>
                <a:sym typeface="Oxygen"/>
              </a:rPr>
              <a:t> with the final </a:t>
            </a:r>
            <a:r>
              <a:rPr b="1" lang="en" sz="1050">
                <a:solidFill>
                  <a:schemeClr val="accent5"/>
                </a:solidFill>
                <a:latin typeface="Oxygen"/>
                <a:ea typeface="Oxygen"/>
                <a:cs typeface="Oxygen"/>
                <a:sym typeface="Oxygen"/>
              </a:rPr>
              <a:t>coefficients</a:t>
            </a:r>
            <a:endParaRPr b="1" sz="1050">
              <a:solidFill>
                <a:schemeClr val="accent5"/>
              </a:solidFill>
              <a:latin typeface="Oxygen"/>
              <a:ea typeface="Oxygen"/>
              <a:cs typeface="Oxygen"/>
              <a:sym typeface="Oxygen"/>
            </a:endParaRPr>
          </a:p>
          <a:p>
            <a:pPr indent="-295275" lvl="0" marL="457200" rtl="0" algn="l">
              <a:lnSpc>
                <a:spcPct val="115000"/>
              </a:lnSpc>
              <a:spcBef>
                <a:spcPts val="0"/>
              </a:spcBef>
              <a:spcAft>
                <a:spcPts val="0"/>
              </a:spcAft>
              <a:buClr>
                <a:schemeClr val="accent5"/>
              </a:buClr>
              <a:buSzPts val="1050"/>
              <a:buFont typeface="Oxygen"/>
              <a:buChar char="●"/>
            </a:pPr>
            <a:r>
              <a:rPr lang="en" sz="1050">
                <a:solidFill>
                  <a:schemeClr val="lt1"/>
                </a:solidFill>
                <a:latin typeface="Oxygen"/>
                <a:ea typeface="Oxygen"/>
                <a:cs typeface="Oxygen"/>
                <a:sym typeface="Oxygen"/>
              </a:rPr>
              <a:t>We will also perform a regular </a:t>
            </a:r>
            <a:r>
              <a:rPr b="1" lang="en" sz="1050">
                <a:solidFill>
                  <a:schemeClr val="accent5"/>
                </a:solidFill>
                <a:latin typeface="Oxygen"/>
                <a:ea typeface="Oxygen"/>
                <a:cs typeface="Oxygen"/>
                <a:sym typeface="Oxygen"/>
              </a:rPr>
              <a:t>Linear Regression </a:t>
            </a:r>
            <a:r>
              <a:rPr lang="en" sz="1050">
                <a:solidFill>
                  <a:schemeClr val="lt1"/>
                </a:solidFill>
                <a:latin typeface="Oxygen"/>
                <a:ea typeface="Oxygen"/>
                <a:cs typeface="Oxygen"/>
                <a:sym typeface="Oxygen"/>
              </a:rPr>
              <a:t>using repeated </a:t>
            </a:r>
            <a:r>
              <a:rPr b="1" lang="en" sz="1050">
                <a:solidFill>
                  <a:schemeClr val="accent5"/>
                </a:solidFill>
                <a:latin typeface="Oxygen"/>
                <a:ea typeface="Oxygen"/>
                <a:cs typeface="Oxygen"/>
                <a:sym typeface="Oxygen"/>
              </a:rPr>
              <a:t>10-fold Cross Validation </a:t>
            </a:r>
            <a:r>
              <a:rPr lang="en" sz="1050">
                <a:solidFill>
                  <a:schemeClr val="lt1"/>
                </a:solidFill>
                <a:latin typeface="Oxygen"/>
                <a:ea typeface="Oxygen"/>
                <a:cs typeface="Oxygen"/>
                <a:sym typeface="Oxygen"/>
              </a:rPr>
              <a:t>for lowest </a:t>
            </a:r>
            <a:r>
              <a:rPr lang="en" sz="1050">
                <a:solidFill>
                  <a:schemeClr val="accent5"/>
                </a:solidFill>
                <a:latin typeface="Oxygen"/>
                <a:ea typeface="Oxygen"/>
                <a:cs typeface="Oxygen"/>
                <a:sym typeface="Oxygen"/>
              </a:rPr>
              <a:t>RSME and R-squared</a:t>
            </a:r>
            <a:endParaRPr sz="1050">
              <a:solidFill>
                <a:schemeClr val="accent5"/>
              </a:solidFill>
              <a:latin typeface="Oxygen"/>
              <a:ea typeface="Oxygen"/>
              <a:cs typeface="Oxygen"/>
              <a:sym typeface="Oxygen"/>
            </a:endParaRPr>
          </a:p>
          <a:p>
            <a:pPr indent="0" lvl="0" marL="457200" rtl="0" algn="l">
              <a:lnSpc>
                <a:spcPct val="115000"/>
              </a:lnSpc>
              <a:spcBef>
                <a:spcPts val="0"/>
              </a:spcBef>
              <a:spcAft>
                <a:spcPts val="0"/>
              </a:spcAft>
              <a:buNone/>
            </a:pPr>
            <a:r>
              <a:t/>
            </a:r>
            <a:endParaRPr b="1" sz="1050">
              <a:solidFill>
                <a:schemeClr val="accent5"/>
              </a:solidFill>
              <a:latin typeface="Oxygen"/>
              <a:ea typeface="Oxygen"/>
              <a:cs typeface="Oxygen"/>
              <a:sym typeface="Oxygen"/>
            </a:endParaRPr>
          </a:p>
        </p:txBody>
      </p:sp>
      <p:sp>
        <p:nvSpPr>
          <p:cNvPr id="581" name="Google Shape;581;p57"/>
          <p:cNvSpPr txBox="1"/>
          <p:nvPr>
            <p:ph idx="1" type="body"/>
          </p:nvPr>
        </p:nvSpPr>
        <p:spPr>
          <a:xfrm>
            <a:off x="869350" y="4011531"/>
            <a:ext cx="7704000" cy="89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69138"/>
                </a:solidFill>
              </a:rPr>
              <a:t>Measure of Fit for Comparisons</a:t>
            </a:r>
            <a:endParaRPr>
              <a:solidFill>
                <a:srgbClr val="E69138"/>
              </a:solidFill>
            </a:endParaRPr>
          </a:p>
          <a:p>
            <a:pPr indent="-317500" lvl="0" marL="457200" rtl="0" algn="l">
              <a:spcBef>
                <a:spcPts val="0"/>
              </a:spcBef>
              <a:spcAft>
                <a:spcPts val="0"/>
              </a:spcAft>
              <a:buSzPts val="1400"/>
              <a:buChar char="●"/>
            </a:pPr>
            <a:r>
              <a:rPr lang="en"/>
              <a:t>We will be comparing the </a:t>
            </a:r>
            <a:r>
              <a:rPr b="1" lang="en">
                <a:solidFill>
                  <a:schemeClr val="accent5"/>
                </a:solidFill>
              </a:rPr>
              <a:t>Lasso Regression, Linear Regression, KNN Regression </a:t>
            </a:r>
            <a:r>
              <a:rPr lang="en"/>
              <a:t>results </a:t>
            </a:r>
            <a:r>
              <a:rPr b="1" lang="en">
                <a:solidFill>
                  <a:schemeClr val="accent5"/>
                </a:solidFill>
              </a:rPr>
              <a:t>10-fold Cross Validation </a:t>
            </a:r>
            <a:r>
              <a:rPr lang="en"/>
              <a:t>for for the best </a:t>
            </a:r>
            <a:r>
              <a:rPr lang="en">
                <a:solidFill>
                  <a:schemeClr val="accent5"/>
                </a:solidFill>
              </a:rPr>
              <a:t>RSME and R-squared</a:t>
            </a:r>
            <a:endParaRPr b="1">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582" name="Google Shape;582;p57"/>
          <p:cNvSpPr txBox="1"/>
          <p:nvPr/>
        </p:nvSpPr>
        <p:spPr>
          <a:xfrm>
            <a:off x="869350" y="1116400"/>
            <a:ext cx="6847500" cy="96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50">
                <a:solidFill>
                  <a:srgbClr val="3C78D8"/>
                </a:solidFill>
                <a:latin typeface="Oxygen"/>
                <a:ea typeface="Oxygen"/>
                <a:cs typeface="Oxygen"/>
                <a:sym typeface="Oxygen"/>
              </a:rPr>
              <a:t>Model Selection &amp; Assumptions Check</a:t>
            </a:r>
            <a:endParaRPr b="1" sz="1050">
              <a:solidFill>
                <a:srgbClr val="3C78D8"/>
              </a:solidFill>
              <a:latin typeface="Oxygen"/>
              <a:ea typeface="Oxygen"/>
              <a:cs typeface="Oxygen"/>
              <a:sym typeface="Oxygen"/>
            </a:endParaRPr>
          </a:p>
          <a:p>
            <a:pPr indent="-317500" lvl="0" marL="457200" rtl="0" algn="l">
              <a:lnSpc>
                <a:spcPct val="115000"/>
              </a:lnSpc>
              <a:spcBef>
                <a:spcPts val="0"/>
              </a:spcBef>
              <a:spcAft>
                <a:spcPts val="0"/>
              </a:spcAft>
              <a:buClr>
                <a:schemeClr val="accent5"/>
              </a:buClr>
              <a:buSzPts val="1400"/>
              <a:buFont typeface="Oxygen"/>
              <a:buChar char="●"/>
            </a:pPr>
            <a:r>
              <a:rPr lang="en" sz="1050">
                <a:solidFill>
                  <a:schemeClr val="lt1"/>
                </a:solidFill>
                <a:latin typeface="Oxygen"/>
                <a:ea typeface="Oxygen"/>
                <a:cs typeface="Oxygen"/>
                <a:sym typeface="Oxygen"/>
              </a:rPr>
              <a:t>We will be focusing on using Model 3 (Log-Log) &amp; Model 4 (Log-Log with Interactions)</a:t>
            </a:r>
            <a:endParaRPr sz="1050">
              <a:solidFill>
                <a:schemeClr val="lt1"/>
              </a:solidFill>
              <a:latin typeface="Oxygen"/>
              <a:ea typeface="Oxygen"/>
              <a:cs typeface="Oxygen"/>
              <a:sym typeface="Oxygen"/>
            </a:endParaRPr>
          </a:p>
          <a:p>
            <a:pPr indent="-295275" lvl="0" marL="457200" rtl="0" algn="l">
              <a:lnSpc>
                <a:spcPct val="115000"/>
              </a:lnSpc>
              <a:spcBef>
                <a:spcPts val="0"/>
              </a:spcBef>
              <a:spcAft>
                <a:spcPts val="0"/>
              </a:spcAft>
              <a:buClr>
                <a:schemeClr val="lt1"/>
              </a:buClr>
              <a:buSzPts val="1050"/>
              <a:buFont typeface="Oxygen"/>
              <a:buChar char="●"/>
            </a:pPr>
            <a:r>
              <a:rPr lang="en" sz="1050">
                <a:solidFill>
                  <a:schemeClr val="lt1"/>
                </a:solidFill>
                <a:latin typeface="Oxygen"/>
                <a:ea typeface="Oxygen"/>
                <a:cs typeface="Oxygen"/>
                <a:sym typeface="Oxygen"/>
              </a:rPr>
              <a:t>Our assumptions of Normality and Constant Variance is good enough to continue</a:t>
            </a:r>
            <a:endParaRPr sz="1050">
              <a:solidFill>
                <a:schemeClr val="lt1"/>
              </a:solidFill>
              <a:latin typeface="Oxygen"/>
              <a:ea typeface="Oxygen"/>
              <a:cs typeface="Oxygen"/>
              <a:sym typeface="Oxygen"/>
            </a:endParaRPr>
          </a:p>
          <a:p>
            <a:pPr indent="-295275" lvl="0" marL="457200" rtl="0" algn="l">
              <a:lnSpc>
                <a:spcPct val="115000"/>
              </a:lnSpc>
              <a:spcBef>
                <a:spcPts val="0"/>
              </a:spcBef>
              <a:spcAft>
                <a:spcPts val="0"/>
              </a:spcAft>
              <a:buClr>
                <a:schemeClr val="lt1"/>
              </a:buClr>
              <a:buSzPts val="1050"/>
              <a:buFont typeface="Oxygen"/>
              <a:buChar char="●"/>
            </a:pPr>
            <a:r>
              <a:rPr lang="en" sz="1050">
                <a:solidFill>
                  <a:schemeClr val="lt1"/>
                </a:solidFill>
                <a:latin typeface="Oxygen"/>
                <a:ea typeface="Oxygen"/>
                <a:cs typeface="Oxygen"/>
                <a:sym typeface="Oxygen"/>
              </a:rPr>
              <a:t>We checked the VIF for any multicollinearity, and everything is less than 5, which is good. </a:t>
            </a:r>
            <a:endParaRPr sz="1050">
              <a:solidFill>
                <a:schemeClr val="lt1"/>
              </a:solidFill>
              <a:latin typeface="Oxygen"/>
              <a:ea typeface="Oxygen"/>
              <a:cs typeface="Oxygen"/>
              <a:sym typeface="Oxygen"/>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8"/>
          <p:cNvSpPr txBox="1"/>
          <p:nvPr>
            <p:ph type="title"/>
          </p:nvPr>
        </p:nvSpPr>
        <p:spPr>
          <a:xfrm>
            <a:off x="154250" y="245325"/>
            <a:ext cx="7704000" cy="3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Objective 2: </a:t>
            </a:r>
            <a:r>
              <a:rPr lang="en" sz="3000">
                <a:solidFill>
                  <a:schemeClr val="accent5"/>
                </a:solidFill>
              </a:rPr>
              <a:t>Model 3: Log-Log</a:t>
            </a:r>
            <a:endParaRPr/>
          </a:p>
        </p:txBody>
      </p:sp>
      <p:cxnSp>
        <p:nvCxnSpPr>
          <p:cNvPr id="588" name="Google Shape;588;p58"/>
          <p:cNvCxnSpPr/>
          <p:nvPr/>
        </p:nvCxnSpPr>
        <p:spPr>
          <a:xfrm flipH="1" rot="10800000">
            <a:off x="130663" y="643575"/>
            <a:ext cx="6160200" cy="8400"/>
          </a:xfrm>
          <a:prstGeom prst="straightConnector1">
            <a:avLst/>
          </a:prstGeom>
          <a:noFill/>
          <a:ln cap="flat" cmpd="sng" w="19050">
            <a:solidFill>
              <a:schemeClr val="accent5"/>
            </a:solidFill>
            <a:prstDash val="solid"/>
            <a:round/>
            <a:headEnd len="med" w="med" type="oval"/>
            <a:tailEnd len="med" w="med" type="oval"/>
          </a:ln>
        </p:spPr>
      </p:cxnSp>
      <p:grpSp>
        <p:nvGrpSpPr>
          <p:cNvPr id="589" name="Google Shape;589;p58"/>
          <p:cNvGrpSpPr/>
          <p:nvPr/>
        </p:nvGrpSpPr>
        <p:grpSpPr>
          <a:xfrm>
            <a:off x="6941530" y="1479989"/>
            <a:ext cx="382683" cy="380344"/>
            <a:chOff x="5601268" y="1571926"/>
            <a:chExt cx="382683" cy="380344"/>
          </a:xfrm>
        </p:grpSpPr>
        <p:sp>
          <p:nvSpPr>
            <p:cNvPr id="590" name="Google Shape;590;p58"/>
            <p:cNvSpPr/>
            <p:nvPr/>
          </p:nvSpPr>
          <p:spPr>
            <a:xfrm>
              <a:off x="5736841" y="1669239"/>
              <a:ext cx="66937" cy="89124"/>
            </a:xfrm>
            <a:custGeom>
              <a:rect b="b" l="l" r="r" t="t"/>
              <a:pathLst>
                <a:path extrusionOk="0" h="2362" w="1774">
                  <a:moveTo>
                    <a:pt x="1182" y="591"/>
                  </a:moveTo>
                  <a:lnTo>
                    <a:pt x="1182" y="1181"/>
                  </a:lnTo>
                  <a:lnTo>
                    <a:pt x="592" y="1181"/>
                  </a:lnTo>
                  <a:lnTo>
                    <a:pt x="592" y="591"/>
                  </a:lnTo>
                  <a:close/>
                  <a:moveTo>
                    <a:pt x="1" y="0"/>
                  </a:moveTo>
                  <a:lnTo>
                    <a:pt x="1" y="2362"/>
                  </a:lnTo>
                  <a:lnTo>
                    <a:pt x="592" y="2362"/>
                  </a:lnTo>
                  <a:lnTo>
                    <a:pt x="592" y="1771"/>
                  </a:lnTo>
                  <a:lnTo>
                    <a:pt x="1182" y="1771"/>
                  </a:lnTo>
                  <a:lnTo>
                    <a:pt x="1182" y="2362"/>
                  </a:lnTo>
                  <a:lnTo>
                    <a:pt x="1773" y="2362"/>
                  </a:lnTo>
                  <a:lnTo>
                    <a:pt x="1773" y="0"/>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8"/>
            <p:cNvSpPr/>
            <p:nvPr/>
          </p:nvSpPr>
          <p:spPr>
            <a:xfrm>
              <a:off x="5826003" y="1669239"/>
              <a:ext cx="22338" cy="89124"/>
            </a:xfrm>
            <a:custGeom>
              <a:rect b="b" l="l" r="r" t="t"/>
              <a:pathLst>
                <a:path extrusionOk="0" h="2362" w="592">
                  <a:moveTo>
                    <a:pt x="1" y="0"/>
                  </a:moveTo>
                  <a:lnTo>
                    <a:pt x="1" y="2362"/>
                  </a:lnTo>
                  <a:lnTo>
                    <a:pt x="591" y="2362"/>
                  </a:lnTo>
                  <a:lnTo>
                    <a:pt x="591" y="0"/>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8"/>
            <p:cNvSpPr/>
            <p:nvPr/>
          </p:nvSpPr>
          <p:spPr>
            <a:xfrm>
              <a:off x="5601268" y="1571926"/>
              <a:ext cx="382683" cy="380344"/>
            </a:xfrm>
            <a:custGeom>
              <a:rect b="b" l="l" r="r" t="t"/>
              <a:pathLst>
                <a:path extrusionOk="0" h="10080" w="10142">
                  <a:moveTo>
                    <a:pt x="5967" y="581"/>
                  </a:moveTo>
                  <a:cubicBezTo>
                    <a:pt x="7112" y="581"/>
                    <a:pt x="8043" y="1513"/>
                    <a:pt x="8043" y="2658"/>
                  </a:cubicBezTo>
                  <a:lnTo>
                    <a:pt x="8042" y="2933"/>
                  </a:lnTo>
                  <a:lnTo>
                    <a:pt x="8305" y="2963"/>
                  </a:lnTo>
                  <a:cubicBezTo>
                    <a:pt x="9021" y="3046"/>
                    <a:pt x="9557" y="3668"/>
                    <a:pt x="9528" y="4397"/>
                  </a:cubicBezTo>
                  <a:cubicBezTo>
                    <a:pt x="9499" y="5145"/>
                    <a:pt x="8870" y="5729"/>
                    <a:pt x="8122" y="5729"/>
                  </a:cubicBezTo>
                  <a:lnTo>
                    <a:pt x="2010" y="5729"/>
                  </a:lnTo>
                  <a:cubicBezTo>
                    <a:pt x="2010" y="5729"/>
                    <a:pt x="622" y="5115"/>
                    <a:pt x="622" y="4350"/>
                  </a:cubicBezTo>
                  <a:cubicBezTo>
                    <a:pt x="622" y="3646"/>
                    <a:pt x="1149" y="3054"/>
                    <a:pt x="1847" y="2972"/>
                  </a:cubicBezTo>
                  <a:lnTo>
                    <a:pt x="2098" y="2941"/>
                  </a:lnTo>
                  <a:lnTo>
                    <a:pt x="2117" y="2676"/>
                  </a:lnTo>
                  <a:lnTo>
                    <a:pt x="2117" y="2657"/>
                  </a:lnTo>
                  <a:cubicBezTo>
                    <a:pt x="2117" y="1843"/>
                    <a:pt x="2781" y="1179"/>
                    <a:pt x="3595" y="1179"/>
                  </a:cubicBezTo>
                  <a:cubicBezTo>
                    <a:pt x="3786" y="1179"/>
                    <a:pt x="3973" y="1216"/>
                    <a:pt x="4148" y="1287"/>
                  </a:cubicBezTo>
                  <a:lnTo>
                    <a:pt x="4332" y="1361"/>
                  </a:lnTo>
                  <a:lnTo>
                    <a:pt x="4472" y="1217"/>
                  </a:lnTo>
                  <a:cubicBezTo>
                    <a:pt x="4866" y="807"/>
                    <a:pt x="5398" y="581"/>
                    <a:pt x="5967" y="581"/>
                  </a:cubicBezTo>
                  <a:close/>
                  <a:moveTo>
                    <a:pt x="1212" y="8308"/>
                  </a:moveTo>
                  <a:cubicBezTo>
                    <a:pt x="1538" y="8308"/>
                    <a:pt x="1803" y="8573"/>
                    <a:pt x="1803" y="8899"/>
                  </a:cubicBezTo>
                  <a:cubicBezTo>
                    <a:pt x="1803" y="9224"/>
                    <a:pt x="1538" y="9489"/>
                    <a:pt x="1212" y="9489"/>
                  </a:cubicBezTo>
                  <a:cubicBezTo>
                    <a:pt x="886" y="9489"/>
                    <a:pt x="622" y="9224"/>
                    <a:pt x="622" y="8899"/>
                  </a:cubicBezTo>
                  <a:cubicBezTo>
                    <a:pt x="622" y="8573"/>
                    <a:pt x="886" y="8308"/>
                    <a:pt x="1212" y="8308"/>
                  </a:cubicBezTo>
                  <a:close/>
                  <a:moveTo>
                    <a:pt x="5071" y="8308"/>
                  </a:moveTo>
                  <a:cubicBezTo>
                    <a:pt x="5397" y="8308"/>
                    <a:pt x="5661" y="8573"/>
                    <a:pt x="5661" y="8899"/>
                  </a:cubicBezTo>
                  <a:cubicBezTo>
                    <a:pt x="5661" y="9224"/>
                    <a:pt x="5397" y="9489"/>
                    <a:pt x="5071" y="9489"/>
                  </a:cubicBezTo>
                  <a:cubicBezTo>
                    <a:pt x="4745" y="9489"/>
                    <a:pt x="4480" y="9224"/>
                    <a:pt x="4480" y="8899"/>
                  </a:cubicBezTo>
                  <a:cubicBezTo>
                    <a:pt x="4480" y="8573"/>
                    <a:pt x="4745" y="8308"/>
                    <a:pt x="5071" y="8308"/>
                  </a:cubicBezTo>
                  <a:close/>
                  <a:moveTo>
                    <a:pt x="8929" y="8308"/>
                  </a:moveTo>
                  <a:cubicBezTo>
                    <a:pt x="9255" y="8308"/>
                    <a:pt x="9520" y="8573"/>
                    <a:pt x="9520" y="8899"/>
                  </a:cubicBezTo>
                  <a:cubicBezTo>
                    <a:pt x="9520" y="9224"/>
                    <a:pt x="9255" y="9489"/>
                    <a:pt x="8929" y="9489"/>
                  </a:cubicBezTo>
                  <a:cubicBezTo>
                    <a:pt x="8603" y="9489"/>
                    <a:pt x="8339" y="9224"/>
                    <a:pt x="8339" y="8899"/>
                  </a:cubicBezTo>
                  <a:cubicBezTo>
                    <a:pt x="8339" y="8573"/>
                    <a:pt x="8603" y="8308"/>
                    <a:pt x="8929" y="8308"/>
                  </a:cubicBezTo>
                  <a:close/>
                  <a:moveTo>
                    <a:pt x="5958" y="0"/>
                  </a:moveTo>
                  <a:cubicBezTo>
                    <a:pt x="5290" y="0"/>
                    <a:pt x="4665" y="242"/>
                    <a:pt x="4174" y="684"/>
                  </a:cubicBezTo>
                  <a:cubicBezTo>
                    <a:pt x="3984" y="627"/>
                    <a:pt x="3787" y="598"/>
                    <a:pt x="3586" y="598"/>
                  </a:cubicBezTo>
                  <a:cubicBezTo>
                    <a:pt x="2525" y="598"/>
                    <a:pt x="1649" y="1401"/>
                    <a:pt x="1531" y="2430"/>
                  </a:cubicBezTo>
                  <a:cubicBezTo>
                    <a:pt x="661" y="2646"/>
                    <a:pt x="31" y="3431"/>
                    <a:pt x="31" y="4350"/>
                  </a:cubicBezTo>
                  <a:cubicBezTo>
                    <a:pt x="31" y="5441"/>
                    <a:pt x="919" y="6328"/>
                    <a:pt x="2010" y="6339"/>
                  </a:cubicBezTo>
                  <a:lnTo>
                    <a:pt x="4775" y="6339"/>
                  </a:lnTo>
                  <a:lnTo>
                    <a:pt x="4775" y="7754"/>
                  </a:lnTo>
                  <a:cubicBezTo>
                    <a:pt x="4361" y="7862"/>
                    <a:pt x="4034" y="8189"/>
                    <a:pt x="3927" y="8603"/>
                  </a:cubicBezTo>
                  <a:lnTo>
                    <a:pt x="2356" y="8603"/>
                  </a:lnTo>
                  <a:cubicBezTo>
                    <a:pt x="2225" y="8094"/>
                    <a:pt x="1762" y="7717"/>
                    <a:pt x="1212" y="7717"/>
                  </a:cubicBezTo>
                  <a:cubicBezTo>
                    <a:pt x="1193" y="7717"/>
                    <a:pt x="1175" y="7717"/>
                    <a:pt x="1156" y="7718"/>
                  </a:cubicBezTo>
                  <a:cubicBezTo>
                    <a:pt x="552" y="7746"/>
                    <a:pt x="60" y="8237"/>
                    <a:pt x="32" y="8842"/>
                  </a:cubicBezTo>
                  <a:cubicBezTo>
                    <a:pt x="0" y="9519"/>
                    <a:pt x="542" y="10079"/>
                    <a:pt x="1212" y="10079"/>
                  </a:cubicBezTo>
                  <a:cubicBezTo>
                    <a:pt x="1762" y="10079"/>
                    <a:pt x="2225" y="9702"/>
                    <a:pt x="2356" y="9194"/>
                  </a:cubicBezTo>
                  <a:lnTo>
                    <a:pt x="3927" y="9194"/>
                  </a:lnTo>
                  <a:cubicBezTo>
                    <a:pt x="4058" y="9702"/>
                    <a:pt x="4521" y="10079"/>
                    <a:pt x="5071" y="10079"/>
                  </a:cubicBezTo>
                  <a:cubicBezTo>
                    <a:pt x="5620" y="10079"/>
                    <a:pt x="6083" y="9702"/>
                    <a:pt x="6214" y="9194"/>
                  </a:cubicBezTo>
                  <a:lnTo>
                    <a:pt x="7786" y="9194"/>
                  </a:lnTo>
                  <a:cubicBezTo>
                    <a:pt x="7916" y="9702"/>
                    <a:pt x="8380" y="10079"/>
                    <a:pt x="8929" y="10079"/>
                  </a:cubicBezTo>
                  <a:cubicBezTo>
                    <a:pt x="8947" y="10079"/>
                    <a:pt x="8966" y="10079"/>
                    <a:pt x="8984" y="10078"/>
                  </a:cubicBezTo>
                  <a:cubicBezTo>
                    <a:pt x="9590" y="10051"/>
                    <a:pt x="10081" y="9560"/>
                    <a:pt x="10110" y="8955"/>
                  </a:cubicBezTo>
                  <a:cubicBezTo>
                    <a:pt x="10141" y="8277"/>
                    <a:pt x="9599" y="7717"/>
                    <a:pt x="8929" y="7717"/>
                  </a:cubicBezTo>
                  <a:cubicBezTo>
                    <a:pt x="8380" y="7717"/>
                    <a:pt x="7917" y="8094"/>
                    <a:pt x="7786" y="8603"/>
                  </a:cubicBezTo>
                  <a:lnTo>
                    <a:pt x="6215" y="8603"/>
                  </a:lnTo>
                  <a:cubicBezTo>
                    <a:pt x="6108" y="8189"/>
                    <a:pt x="5781" y="7862"/>
                    <a:pt x="5366" y="7754"/>
                  </a:cubicBezTo>
                  <a:lnTo>
                    <a:pt x="5366" y="6320"/>
                  </a:lnTo>
                  <a:lnTo>
                    <a:pt x="8132" y="6320"/>
                  </a:lnTo>
                  <a:cubicBezTo>
                    <a:pt x="8137" y="6320"/>
                    <a:pt x="8142" y="6320"/>
                    <a:pt x="8147" y="6320"/>
                  </a:cubicBezTo>
                  <a:cubicBezTo>
                    <a:pt x="9232" y="6320"/>
                    <a:pt x="10111" y="5436"/>
                    <a:pt x="10111" y="4350"/>
                  </a:cubicBezTo>
                  <a:cubicBezTo>
                    <a:pt x="10111" y="3433"/>
                    <a:pt x="9483" y="2648"/>
                    <a:pt x="8614" y="2432"/>
                  </a:cubicBezTo>
                  <a:cubicBezTo>
                    <a:pt x="8495" y="1071"/>
                    <a:pt x="7348" y="0"/>
                    <a:pt x="5958" y="0"/>
                  </a:cubicBez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93" name="Google Shape;593;p58"/>
          <p:cNvGraphicFramePr/>
          <p:nvPr/>
        </p:nvGraphicFramePr>
        <p:xfrm>
          <a:off x="225325" y="817025"/>
          <a:ext cx="3000000" cy="3000000"/>
        </p:xfrm>
        <a:graphic>
          <a:graphicData uri="http://schemas.openxmlformats.org/drawingml/2006/table">
            <a:tbl>
              <a:tblPr>
                <a:noFill/>
                <a:tableStyleId>{35F8F586-1634-4790-8E02-69526092AF76}</a:tableStyleId>
              </a:tblPr>
              <a:tblGrid>
                <a:gridCol w="1577300"/>
                <a:gridCol w="1583175"/>
                <a:gridCol w="2810400"/>
              </a:tblGrid>
              <a:tr h="694950">
                <a:tc>
                  <a:txBody>
                    <a:bodyPr/>
                    <a:lstStyle/>
                    <a:p>
                      <a:pPr indent="0" lvl="0" marL="0" rtl="0" algn="l">
                        <a:spcBef>
                          <a:spcPts val="0"/>
                        </a:spcBef>
                        <a:spcAft>
                          <a:spcPts val="0"/>
                        </a:spcAft>
                        <a:buNone/>
                      </a:pPr>
                      <a:r>
                        <a:rPr b="1" lang="en" sz="1500">
                          <a:solidFill>
                            <a:schemeClr val="lt1"/>
                          </a:solidFill>
                        </a:rPr>
                        <a:t>Regression Model</a:t>
                      </a:r>
                      <a:endParaRPr b="1" sz="1500">
                        <a:solidFill>
                          <a:schemeClr val="lt1"/>
                        </a:solidFill>
                      </a:endParaRPr>
                    </a:p>
                  </a:txBody>
                  <a:tcPr marT="91425" marB="91425" marR="91425" marL="91425"/>
                </a:tc>
                <a:tc>
                  <a:txBody>
                    <a:bodyPr/>
                    <a:lstStyle/>
                    <a:p>
                      <a:pPr indent="0" lvl="0" marL="0" rtl="0" algn="ctr">
                        <a:spcBef>
                          <a:spcPts val="0"/>
                        </a:spcBef>
                        <a:spcAft>
                          <a:spcPts val="0"/>
                        </a:spcAft>
                        <a:buNone/>
                      </a:pPr>
                      <a:r>
                        <a:rPr b="1" lang="en" sz="1700">
                          <a:solidFill>
                            <a:schemeClr val="lt1"/>
                          </a:solidFill>
                        </a:rPr>
                        <a:t>Parameters</a:t>
                      </a:r>
                      <a:endParaRPr b="1" sz="1700"/>
                    </a:p>
                  </a:txBody>
                  <a:tcPr marT="91425" marB="91425" marR="91425" marL="91425"/>
                </a:tc>
                <a:tc>
                  <a:txBody>
                    <a:bodyPr/>
                    <a:lstStyle/>
                    <a:p>
                      <a:pPr indent="0" lvl="0" marL="0" rtl="0" algn="ctr">
                        <a:spcBef>
                          <a:spcPts val="0"/>
                        </a:spcBef>
                        <a:spcAft>
                          <a:spcPts val="0"/>
                        </a:spcAft>
                        <a:buNone/>
                      </a:pPr>
                      <a:r>
                        <a:rPr b="1" lang="en" sz="1700">
                          <a:solidFill>
                            <a:schemeClr val="lt1"/>
                          </a:solidFill>
                        </a:rPr>
                        <a:t>Metrics</a:t>
                      </a:r>
                      <a:endParaRPr b="1" sz="1700">
                        <a:solidFill>
                          <a:schemeClr val="lt1"/>
                        </a:solidFill>
                      </a:endParaRPr>
                    </a:p>
                  </a:txBody>
                  <a:tcPr marT="91425" marB="91425" marR="91425" marL="91425"/>
                </a:tc>
              </a:tr>
              <a:tr h="794275">
                <a:tc>
                  <a:txBody>
                    <a:bodyPr/>
                    <a:lstStyle/>
                    <a:p>
                      <a:pPr indent="0" lvl="0" marL="0" rtl="0" algn="l">
                        <a:spcBef>
                          <a:spcPts val="0"/>
                        </a:spcBef>
                        <a:spcAft>
                          <a:spcPts val="0"/>
                        </a:spcAft>
                        <a:buNone/>
                      </a:pPr>
                      <a:r>
                        <a:rPr b="1" lang="en" sz="1200">
                          <a:solidFill>
                            <a:schemeClr val="lt1"/>
                          </a:solidFill>
                        </a:rPr>
                        <a:t>GLMNET (Mixed)</a:t>
                      </a:r>
                      <a:endParaRPr b="1" sz="1200">
                        <a:solidFill>
                          <a:schemeClr val="lt1"/>
                        </a:solidFill>
                      </a:endParaRPr>
                    </a:p>
                  </a:txBody>
                  <a:tcPr marT="91425" marB="91425" marR="91425" marL="91425"/>
                </a:tc>
                <a:tc>
                  <a:txBody>
                    <a:bodyPr/>
                    <a:lstStyle/>
                    <a:p>
                      <a:pPr indent="0" lvl="0" marL="0" rtl="0" algn="l">
                        <a:spcBef>
                          <a:spcPts val="0"/>
                        </a:spcBef>
                        <a:spcAft>
                          <a:spcPts val="0"/>
                        </a:spcAft>
                        <a:buNone/>
                      </a:pPr>
                      <a:r>
                        <a:rPr b="1" lang="en" sz="1200">
                          <a:solidFill>
                            <a:schemeClr val="lt1"/>
                          </a:solidFill>
                        </a:rPr>
                        <a:t>Alpha = 0.55 </a:t>
                      </a:r>
                      <a:endParaRPr b="1" sz="1200">
                        <a:solidFill>
                          <a:schemeClr val="lt1"/>
                        </a:solidFill>
                      </a:endParaRPr>
                    </a:p>
                    <a:p>
                      <a:pPr indent="0" lvl="0" marL="0" rtl="0" algn="l">
                        <a:spcBef>
                          <a:spcPts val="0"/>
                        </a:spcBef>
                        <a:spcAft>
                          <a:spcPts val="0"/>
                        </a:spcAft>
                        <a:buNone/>
                      </a:pPr>
                      <a:r>
                        <a:rPr b="1" lang="en" sz="1200">
                          <a:solidFill>
                            <a:schemeClr val="lt1"/>
                          </a:solidFill>
                        </a:rPr>
                        <a:t>Lambda = 0.001225234</a:t>
                      </a:r>
                      <a:endParaRPr b="1" sz="1200">
                        <a:solidFill>
                          <a:schemeClr val="lt1"/>
                        </a:solidFill>
                      </a:endParaRPr>
                    </a:p>
                  </a:txBody>
                  <a:tcPr marT="91425" marB="91425" marR="91425" marL="91425"/>
                </a:tc>
                <a:tc>
                  <a:txBody>
                    <a:bodyPr/>
                    <a:lstStyle/>
                    <a:p>
                      <a:pPr indent="0" lvl="0" marL="0" rtl="0" algn="l">
                        <a:spcBef>
                          <a:spcPts val="0"/>
                        </a:spcBef>
                        <a:spcAft>
                          <a:spcPts val="0"/>
                        </a:spcAft>
                        <a:buNone/>
                      </a:pPr>
                      <a:r>
                        <a:rPr b="1" lang="en" sz="1200">
                          <a:solidFill>
                            <a:schemeClr val="lt1"/>
                          </a:solidFill>
                        </a:rPr>
                        <a:t>RSME = 0.2400668</a:t>
                      </a:r>
                      <a:endParaRPr b="1" sz="1200">
                        <a:solidFill>
                          <a:schemeClr val="lt1"/>
                        </a:solidFill>
                      </a:endParaRPr>
                    </a:p>
                    <a:p>
                      <a:pPr indent="0" lvl="0" marL="0" rtl="0" algn="l">
                        <a:spcBef>
                          <a:spcPts val="0"/>
                        </a:spcBef>
                        <a:spcAft>
                          <a:spcPts val="0"/>
                        </a:spcAft>
                        <a:buNone/>
                      </a:pPr>
                      <a:r>
                        <a:rPr b="1" lang="en" sz="1200">
                          <a:solidFill>
                            <a:schemeClr val="lt1"/>
                          </a:solidFill>
                        </a:rPr>
                        <a:t>R-squared = 0.9158387</a:t>
                      </a:r>
                      <a:endParaRPr b="1" sz="1200">
                        <a:solidFill>
                          <a:schemeClr val="lt1"/>
                        </a:solidFill>
                      </a:endParaRPr>
                    </a:p>
                  </a:txBody>
                  <a:tcPr marT="91425" marB="91425" marR="91425" marL="91425"/>
                </a:tc>
              </a:tr>
              <a:tr h="1027050">
                <a:tc>
                  <a:txBody>
                    <a:bodyPr/>
                    <a:lstStyle/>
                    <a:p>
                      <a:pPr indent="0" lvl="0" marL="0" rtl="0" algn="l">
                        <a:spcBef>
                          <a:spcPts val="0"/>
                        </a:spcBef>
                        <a:spcAft>
                          <a:spcPts val="0"/>
                        </a:spcAft>
                        <a:buNone/>
                      </a:pPr>
                      <a:r>
                        <a:rPr b="1" lang="en" sz="1200">
                          <a:solidFill>
                            <a:schemeClr val="lt1"/>
                          </a:solidFill>
                        </a:rPr>
                        <a:t>LASSO / RIDGE</a:t>
                      </a:r>
                      <a:endParaRPr b="1" sz="1200">
                        <a:solidFill>
                          <a:schemeClr val="lt1"/>
                        </a:solidFill>
                      </a:endParaRPr>
                    </a:p>
                  </a:txBody>
                  <a:tcPr marT="91425" marB="91425" marR="91425" marL="91425"/>
                </a:tc>
                <a:tc>
                  <a:txBody>
                    <a:bodyPr/>
                    <a:lstStyle/>
                    <a:p>
                      <a:pPr indent="0" lvl="0" marL="0" rtl="0" algn="l">
                        <a:spcBef>
                          <a:spcPts val="0"/>
                        </a:spcBef>
                        <a:spcAft>
                          <a:spcPts val="0"/>
                        </a:spcAft>
                        <a:buNone/>
                      </a:pPr>
                      <a:r>
                        <a:rPr b="1" lang="en" sz="1200">
                          <a:solidFill>
                            <a:schemeClr val="lt1"/>
                          </a:solidFill>
                        </a:rPr>
                        <a:t>Alpha = 1 </a:t>
                      </a:r>
                      <a:endParaRPr b="1" sz="1200">
                        <a:solidFill>
                          <a:schemeClr val="lt1"/>
                        </a:solidFill>
                      </a:endParaRPr>
                    </a:p>
                    <a:p>
                      <a:pPr indent="0" lvl="0" marL="0" rtl="0" algn="l">
                        <a:spcBef>
                          <a:spcPts val="0"/>
                        </a:spcBef>
                        <a:spcAft>
                          <a:spcPts val="0"/>
                        </a:spcAft>
                        <a:buNone/>
                      </a:pPr>
                      <a:r>
                        <a:rPr b="1" lang="en" sz="1200">
                          <a:solidFill>
                            <a:schemeClr val="lt1"/>
                          </a:solidFill>
                        </a:rPr>
                        <a:t>Lambda = 0</a:t>
                      </a:r>
                      <a:endParaRPr b="1" sz="1200">
                        <a:solidFill>
                          <a:schemeClr val="lt1"/>
                        </a:solidFill>
                      </a:endParaRPr>
                    </a:p>
                    <a:p>
                      <a:pPr indent="0" lvl="0" marL="0" rtl="0" algn="l">
                        <a:spcBef>
                          <a:spcPts val="0"/>
                        </a:spcBef>
                        <a:spcAft>
                          <a:spcPts val="0"/>
                        </a:spcAft>
                        <a:buNone/>
                      </a:pPr>
                      <a:r>
                        <a:rPr b="1" lang="en" sz="1200">
                          <a:solidFill>
                            <a:schemeClr val="lt1"/>
                          </a:solidFill>
                        </a:rPr>
                        <a:t>Alpha = 0 </a:t>
                      </a:r>
                      <a:endParaRPr b="1" sz="1200">
                        <a:solidFill>
                          <a:schemeClr val="lt1"/>
                        </a:solidFill>
                      </a:endParaRPr>
                    </a:p>
                    <a:p>
                      <a:pPr indent="0" lvl="0" marL="0" rtl="0" algn="l">
                        <a:spcBef>
                          <a:spcPts val="0"/>
                        </a:spcBef>
                        <a:spcAft>
                          <a:spcPts val="0"/>
                        </a:spcAft>
                        <a:buNone/>
                      </a:pPr>
                      <a:r>
                        <a:rPr b="1" lang="en" sz="1200">
                          <a:solidFill>
                            <a:schemeClr val="lt1"/>
                          </a:solidFill>
                        </a:rPr>
                        <a:t>Lambda = 0</a:t>
                      </a:r>
                      <a:endParaRPr b="1" sz="1200">
                        <a:solidFill>
                          <a:schemeClr val="lt1"/>
                        </a:solidFill>
                      </a:endParaRPr>
                    </a:p>
                  </a:txBody>
                  <a:tcPr marT="91425" marB="91425" marR="91425" marL="91425"/>
                </a:tc>
                <a:tc>
                  <a:txBody>
                    <a:bodyPr/>
                    <a:lstStyle/>
                    <a:p>
                      <a:pPr indent="0" lvl="0" marL="0" rtl="0" algn="l">
                        <a:spcBef>
                          <a:spcPts val="0"/>
                        </a:spcBef>
                        <a:spcAft>
                          <a:spcPts val="0"/>
                        </a:spcAft>
                        <a:buNone/>
                      </a:pPr>
                      <a:r>
                        <a:rPr b="1" lang="en" sz="1200">
                          <a:solidFill>
                            <a:schemeClr val="lt1"/>
                          </a:solidFill>
                        </a:rPr>
                        <a:t>RSME = </a:t>
                      </a:r>
                      <a:r>
                        <a:rPr b="1" lang="en" sz="1200">
                          <a:solidFill>
                            <a:schemeClr val="lt1"/>
                          </a:solidFill>
                        </a:rPr>
                        <a:t>0.2398871 (LASSO)</a:t>
                      </a:r>
                      <a:endParaRPr b="1" sz="1200">
                        <a:solidFill>
                          <a:schemeClr val="lt1"/>
                        </a:solidFill>
                      </a:endParaRPr>
                    </a:p>
                    <a:p>
                      <a:pPr indent="0" lvl="0" marL="0" rtl="0" algn="l">
                        <a:spcBef>
                          <a:spcPts val="0"/>
                        </a:spcBef>
                        <a:spcAft>
                          <a:spcPts val="0"/>
                        </a:spcAft>
                        <a:buNone/>
                      </a:pPr>
                      <a:r>
                        <a:rPr b="1" lang="en" sz="1200">
                          <a:solidFill>
                            <a:schemeClr val="lt1"/>
                          </a:solidFill>
                        </a:rPr>
                        <a:t>R-squared = 0.9158575 (LASSO)</a:t>
                      </a:r>
                      <a:endParaRPr b="1" sz="1200">
                        <a:solidFill>
                          <a:schemeClr val="lt1"/>
                        </a:solidFill>
                      </a:endParaRPr>
                    </a:p>
                    <a:p>
                      <a:pPr indent="0" lvl="0" marL="0" rtl="0" algn="l">
                        <a:spcBef>
                          <a:spcPts val="0"/>
                        </a:spcBef>
                        <a:spcAft>
                          <a:spcPts val="0"/>
                        </a:spcAft>
                        <a:buNone/>
                      </a:pPr>
                      <a:r>
                        <a:rPr b="1" lang="en" sz="1200">
                          <a:solidFill>
                            <a:schemeClr val="lt1"/>
                          </a:solidFill>
                        </a:rPr>
                        <a:t>RSME = 0.2431986 (RIDGE)</a:t>
                      </a:r>
                      <a:endParaRPr b="1" sz="1200">
                        <a:solidFill>
                          <a:schemeClr val="lt1"/>
                        </a:solidFill>
                      </a:endParaRPr>
                    </a:p>
                    <a:p>
                      <a:pPr indent="0" lvl="0" marL="0" rtl="0" algn="l">
                        <a:spcBef>
                          <a:spcPts val="0"/>
                        </a:spcBef>
                        <a:spcAft>
                          <a:spcPts val="0"/>
                        </a:spcAft>
                        <a:buNone/>
                      </a:pPr>
                      <a:r>
                        <a:rPr b="1" lang="en" sz="1200">
                          <a:solidFill>
                            <a:schemeClr val="lt1"/>
                          </a:solidFill>
                        </a:rPr>
                        <a:t>R-squared = 0.9146698 (RIDGE)</a:t>
                      </a:r>
                      <a:endParaRPr b="1" sz="1200">
                        <a:solidFill>
                          <a:schemeClr val="lt1"/>
                        </a:solidFill>
                      </a:endParaRPr>
                    </a:p>
                  </a:txBody>
                  <a:tcPr marT="91425" marB="91425" marR="91425" marL="91425"/>
                </a:tc>
              </a:tr>
              <a:tr h="593750">
                <a:tc>
                  <a:txBody>
                    <a:bodyPr/>
                    <a:lstStyle/>
                    <a:p>
                      <a:pPr indent="0" lvl="0" marL="0" rtl="0" algn="l">
                        <a:spcBef>
                          <a:spcPts val="0"/>
                        </a:spcBef>
                        <a:spcAft>
                          <a:spcPts val="0"/>
                        </a:spcAft>
                        <a:buNone/>
                      </a:pPr>
                      <a:r>
                        <a:rPr b="1" lang="en" sz="1200">
                          <a:solidFill>
                            <a:schemeClr val="lt1"/>
                          </a:solidFill>
                        </a:rPr>
                        <a:t>LINEAR </a:t>
                      </a:r>
                      <a:endParaRPr b="1" sz="1200">
                        <a:solidFill>
                          <a:schemeClr val="lt1"/>
                        </a:solidFill>
                      </a:endParaRPr>
                    </a:p>
                  </a:txBody>
                  <a:tcPr marT="91425" marB="91425" marR="91425" marL="91425"/>
                </a:tc>
                <a:tc>
                  <a:txBody>
                    <a:bodyPr/>
                    <a:lstStyle/>
                    <a:p>
                      <a:pPr indent="0" lvl="0" marL="0" rtl="0" algn="l">
                        <a:spcBef>
                          <a:spcPts val="0"/>
                        </a:spcBef>
                        <a:spcAft>
                          <a:spcPts val="0"/>
                        </a:spcAft>
                        <a:buNone/>
                      </a:pPr>
                      <a:r>
                        <a:rPr b="1" lang="en" sz="1200">
                          <a:solidFill>
                            <a:schemeClr val="lt1"/>
                          </a:solidFill>
                        </a:rPr>
                        <a:t> </a:t>
                      </a:r>
                      <a:endParaRPr b="1" sz="1200">
                        <a:solidFill>
                          <a:schemeClr val="lt1"/>
                        </a:solidFill>
                      </a:endParaRPr>
                    </a:p>
                  </a:txBody>
                  <a:tcPr marT="91425" marB="91425" marR="91425" marL="91425"/>
                </a:tc>
                <a:tc>
                  <a:txBody>
                    <a:bodyPr/>
                    <a:lstStyle/>
                    <a:p>
                      <a:pPr indent="0" lvl="0" marL="0" rtl="0" algn="l">
                        <a:spcBef>
                          <a:spcPts val="0"/>
                        </a:spcBef>
                        <a:spcAft>
                          <a:spcPts val="0"/>
                        </a:spcAft>
                        <a:buNone/>
                      </a:pPr>
                      <a:r>
                        <a:rPr b="1" lang="en" sz="1200">
                          <a:solidFill>
                            <a:schemeClr val="lt1"/>
                          </a:solidFill>
                        </a:rPr>
                        <a:t>RMSE = 0.2397446</a:t>
                      </a:r>
                      <a:endParaRPr b="1" sz="1200">
                        <a:solidFill>
                          <a:schemeClr val="lt1"/>
                        </a:solidFill>
                      </a:endParaRPr>
                    </a:p>
                    <a:p>
                      <a:pPr indent="0" lvl="0" marL="0" rtl="0" algn="l">
                        <a:spcBef>
                          <a:spcPts val="0"/>
                        </a:spcBef>
                        <a:spcAft>
                          <a:spcPts val="0"/>
                        </a:spcAft>
                        <a:buNone/>
                      </a:pPr>
                      <a:r>
                        <a:rPr b="1" lang="en" sz="1100">
                          <a:solidFill>
                            <a:schemeClr val="lt1"/>
                          </a:solidFill>
                        </a:rPr>
                        <a:t>Adj R-squared = 0.9159798</a:t>
                      </a:r>
                      <a:endParaRPr b="1" sz="1100">
                        <a:solidFill>
                          <a:schemeClr val="lt1"/>
                        </a:solidFill>
                      </a:endParaRPr>
                    </a:p>
                  </a:txBody>
                  <a:tcPr marT="91425" marB="91425" marR="91425" marL="91425"/>
                </a:tc>
              </a:tr>
              <a:tr h="593750">
                <a:tc>
                  <a:txBody>
                    <a:bodyPr/>
                    <a:lstStyle/>
                    <a:p>
                      <a:pPr indent="0" lvl="0" marL="0" rtl="0" algn="l">
                        <a:spcBef>
                          <a:spcPts val="0"/>
                        </a:spcBef>
                        <a:spcAft>
                          <a:spcPts val="0"/>
                        </a:spcAft>
                        <a:buNone/>
                      </a:pPr>
                      <a:r>
                        <a:rPr b="1" lang="en" sz="1200">
                          <a:solidFill>
                            <a:schemeClr val="lt1"/>
                          </a:solidFill>
                        </a:rPr>
                        <a:t>KNN </a:t>
                      </a:r>
                      <a:endParaRPr b="1" sz="1200">
                        <a:solidFill>
                          <a:schemeClr val="lt1"/>
                        </a:solidFill>
                      </a:endParaRPr>
                    </a:p>
                  </a:txBody>
                  <a:tcPr marT="91425" marB="91425" marR="91425" marL="91425"/>
                </a:tc>
                <a:tc>
                  <a:txBody>
                    <a:bodyPr/>
                    <a:lstStyle/>
                    <a:p>
                      <a:pPr indent="0" lvl="0" marL="0" rtl="0" algn="l">
                        <a:spcBef>
                          <a:spcPts val="0"/>
                        </a:spcBef>
                        <a:spcAft>
                          <a:spcPts val="0"/>
                        </a:spcAft>
                        <a:buNone/>
                      </a:pPr>
                      <a:r>
                        <a:rPr b="1" lang="en" sz="1200">
                          <a:solidFill>
                            <a:schemeClr val="lt1"/>
                          </a:solidFill>
                        </a:rPr>
                        <a:t>K = 5</a:t>
                      </a:r>
                      <a:endParaRPr b="1" sz="1200">
                        <a:solidFill>
                          <a:schemeClr val="lt1"/>
                        </a:solidFill>
                      </a:endParaRPr>
                    </a:p>
                  </a:txBody>
                  <a:tcPr marT="91425" marB="91425" marR="91425" marL="91425"/>
                </a:tc>
                <a:tc>
                  <a:txBody>
                    <a:bodyPr/>
                    <a:lstStyle/>
                    <a:p>
                      <a:pPr indent="0" lvl="0" marL="0" rtl="0" algn="l">
                        <a:spcBef>
                          <a:spcPts val="0"/>
                        </a:spcBef>
                        <a:spcAft>
                          <a:spcPts val="0"/>
                        </a:spcAft>
                        <a:buNone/>
                      </a:pPr>
                      <a:r>
                        <a:rPr b="1" lang="en" sz="1200">
                          <a:solidFill>
                            <a:schemeClr val="lt1"/>
                          </a:solidFill>
                        </a:rPr>
                        <a:t>RMSE = 0.2514574</a:t>
                      </a:r>
                      <a:endParaRPr b="1" sz="1200">
                        <a:solidFill>
                          <a:schemeClr val="lt1"/>
                        </a:solidFill>
                      </a:endParaRPr>
                    </a:p>
                    <a:p>
                      <a:pPr indent="0" lvl="0" marL="0" rtl="0" algn="l">
                        <a:spcBef>
                          <a:spcPts val="0"/>
                        </a:spcBef>
                        <a:spcAft>
                          <a:spcPts val="0"/>
                        </a:spcAft>
                        <a:buNone/>
                      </a:pPr>
                      <a:r>
                        <a:rPr b="1" lang="en" sz="1100">
                          <a:solidFill>
                            <a:schemeClr val="lt1"/>
                          </a:solidFill>
                        </a:rPr>
                        <a:t>R-squared = 0.9075544</a:t>
                      </a:r>
                      <a:endParaRPr b="1" sz="1200">
                        <a:solidFill>
                          <a:schemeClr val="lt1"/>
                        </a:solidFill>
                      </a:endParaRPr>
                    </a:p>
                  </a:txBody>
                  <a:tcPr marT="91425" marB="91425" marR="91425" marL="91425"/>
                </a:tc>
              </a:tr>
            </a:tbl>
          </a:graphicData>
        </a:graphic>
      </p:graphicFrame>
      <p:pic>
        <p:nvPicPr>
          <p:cNvPr id="594" name="Google Shape;594;p58"/>
          <p:cNvPicPr preferRelativeResize="0"/>
          <p:nvPr/>
        </p:nvPicPr>
        <p:blipFill>
          <a:blip r:embed="rId3">
            <a:alphaModFix/>
          </a:blip>
          <a:stretch>
            <a:fillRect/>
          </a:stretch>
        </p:blipFill>
        <p:spPr>
          <a:xfrm>
            <a:off x="6290873" y="1011763"/>
            <a:ext cx="2623147" cy="1501301"/>
          </a:xfrm>
          <a:prstGeom prst="rect">
            <a:avLst/>
          </a:prstGeom>
          <a:noFill/>
          <a:ln>
            <a:noFill/>
          </a:ln>
        </p:spPr>
      </p:pic>
      <p:pic>
        <p:nvPicPr>
          <p:cNvPr id="595" name="Google Shape;595;p58"/>
          <p:cNvPicPr preferRelativeResize="0"/>
          <p:nvPr/>
        </p:nvPicPr>
        <p:blipFill>
          <a:blip r:embed="rId4">
            <a:alphaModFix/>
          </a:blip>
          <a:stretch>
            <a:fillRect/>
          </a:stretch>
        </p:blipFill>
        <p:spPr>
          <a:xfrm>
            <a:off x="6290875" y="2827625"/>
            <a:ext cx="2623149" cy="1575631"/>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9"/>
          <p:cNvSpPr txBox="1"/>
          <p:nvPr>
            <p:ph type="title"/>
          </p:nvPr>
        </p:nvSpPr>
        <p:spPr>
          <a:xfrm>
            <a:off x="154250" y="245325"/>
            <a:ext cx="8809500" cy="3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Objective 2: </a:t>
            </a:r>
            <a:r>
              <a:rPr lang="en" sz="3000">
                <a:solidFill>
                  <a:schemeClr val="accent5"/>
                </a:solidFill>
              </a:rPr>
              <a:t>Model 3: Log-Log Coefficients</a:t>
            </a:r>
            <a:endParaRPr/>
          </a:p>
        </p:txBody>
      </p:sp>
      <p:cxnSp>
        <p:nvCxnSpPr>
          <p:cNvPr id="601" name="Google Shape;601;p59"/>
          <p:cNvCxnSpPr/>
          <p:nvPr/>
        </p:nvCxnSpPr>
        <p:spPr>
          <a:xfrm flipH="1" rot="10800000">
            <a:off x="130663" y="650175"/>
            <a:ext cx="8664900" cy="1800"/>
          </a:xfrm>
          <a:prstGeom prst="straightConnector1">
            <a:avLst/>
          </a:prstGeom>
          <a:noFill/>
          <a:ln cap="flat" cmpd="sng" w="19050">
            <a:solidFill>
              <a:schemeClr val="accent5"/>
            </a:solidFill>
            <a:prstDash val="solid"/>
            <a:round/>
            <a:headEnd len="med" w="med" type="oval"/>
            <a:tailEnd len="med" w="med" type="oval"/>
          </a:ln>
        </p:spPr>
      </p:cxnSp>
      <p:grpSp>
        <p:nvGrpSpPr>
          <p:cNvPr id="602" name="Google Shape;602;p59"/>
          <p:cNvGrpSpPr/>
          <p:nvPr/>
        </p:nvGrpSpPr>
        <p:grpSpPr>
          <a:xfrm>
            <a:off x="6941530" y="1479989"/>
            <a:ext cx="382683" cy="380344"/>
            <a:chOff x="5601268" y="1571926"/>
            <a:chExt cx="382683" cy="380344"/>
          </a:xfrm>
        </p:grpSpPr>
        <p:sp>
          <p:nvSpPr>
            <p:cNvPr id="603" name="Google Shape;603;p59"/>
            <p:cNvSpPr/>
            <p:nvPr/>
          </p:nvSpPr>
          <p:spPr>
            <a:xfrm>
              <a:off x="5736841" y="1669239"/>
              <a:ext cx="66937" cy="89124"/>
            </a:xfrm>
            <a:custGeom>
              <a:rect b="b" l="l" r="r" t="t"/>
              <a:pathLst>
                <a:path extrusionOk="0" h="2362" w="1774">
                  <a:moveTo>
                    <a:pt x="1182" y="591"/>
                  </a:moveTo>
                  <a:lnTo>
                    <a:pt x="1182" y="1181"/>
                  </a:lnTo>
                  <a:lnTo>
                    <a:pt x="592" y="1181"/>
                  </a:lnTo>
                  <a:lnTo>
                    <a:pt x="592" y="591"/>
                  </a:lnTo>
                  <a:close/>
                  <a:moveTo>
                    <a:pt x="1" y="0"/>
                  </a:moveTo>
                  <a:lnTo>
                    <a:pt x="1" y="2362"/>
                  </a:lnTo>
                  <a:lnTo>
                    <a:pt x="592" y="2362"/>
                  </a:lnTo>
                  <a:lnTo>
                    <a:pt x="592" y="1771"/>
                  </a:lnTo>
                  <a:lnTo>
                    <a:pt x="1182" y="1771"/>
                  </a:lnTo>
                  <a:lnTo>
                    <a:pt x="1182" y="2362"/>
                  </a:lnTo>
                  <a:lnTo>
                    <a:pt x="1773" y="2362"/>
                  </a:lnTo>
                  <a:lnTo>
                    <a:pt x="1773" y="0"/>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9"/>
            <p:cNvSpPr/>
            <p:nvPr/>
          </p:nvSpPr>
          <p:spPr>
            <a:xfrm>
              <a:off x="5826003" y="1669239"/>
              <a:ext cx="22338" cy="89124"/>
            </a:xfrm>
            <a:custGeom>
              <a:rect b="b" l="l" r="r" t="t"/>
              <a:pathLst>
                <a:path extrusionOk="0" h="2362" w="592">
                  <a:moveTo>
                    <a:pt x="1" y="0"/>
                  </a:moveTo>
                  <a:lnTo>
                    <a:pt x="1" y="2362"/>
                  </a:lnTo>
                  <a:lnTo>
                    <a:pt x="591" y="2362"/>
                  </a:lnTo>
                  <a:lnTo>
                    <a:pt x="591" y="0"/>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9"/>
            <p:cNvSpPr/>
            <p:nvPr/>
          </p:nvSpPr>
          <p:spPr>
            <a:xfrm>
              <a:off x="5601268" y="1571926"/>
              <a:ext cx="382683" cy="380344"/>
            </a:xfrm>
            <a:custGeom>
              <a:rect b="b" l="l" r="r" t="t"/>
              <a:pathLst>
                <a:path extrusionOk="0" h="10080" w="10142">
                  <a:moveTo>
                    <a:pt x="5967" y="581"/>
                  </a:moveTo>
                  <a:cubicBezTo>
                    <a:pt x="7112" y="581"/>
                    <a:pt x="8043" y="1513"/>
                    <a:pt x="8043" y="2658"/>
                  </a:cubicBezTo>
                  <a:lnTo>
                    <a:pt x="8042" y="2933"/>
                  </a:lnTo>
                  <a:lnTo>
                    <a:pt x="8305" y="2963"/>
                  </a:lnTo>
                  <a:cubicBezTo>
                    <a:pt x="9021" y="3046"/>
                    <a:pt x="9557" y="3668"/>
                    <a:pt x="9528" y="4397"/>
                  </a:cubicBezTo>
                  <a:cubicBezTo>
                    <a:pt x="9499" y="5145"/>
                    <a:pt x="8870" y="5729"/>
                    <a:pt x="8122" y="5729"/>
                  </a:cubicBezTo>
                  <a:lnTo>
                    <a:pt x="2010" y="5729"/>
                  </a:lnTo>
                  <a:cubicBezTo>
                    <a:pt x="2010" y="5729"/>
                    <a:pt x="622" y="5115"/>
                    <a:pt x="622" y="4350"/>
                  </a:cubicBezTo>
                  <a:cubicBezTo>
                    <a:pt x="622" y="3646"/>
                    <a:pt x="1149" y="3054"/>
                    <a:pt x="1847" y="2972"/>
                  </a:cubicBezTo>
                  <a:lnTo>
                    <a:pt x="2098" y="2941"/>
                  </a:lnTo>
                  <a:lnTo>
                    <a:pt x="2117" y="2676"/>
                  </a:lnTo>
                  <a:lnTo>
                    <a:pt x="2117" y="2657"/>
                  </a:lnTo>
                  <a:cubicBezTo>
                    <a:pt x="2117" y="1843"/>
                    <a:pt x="2781" y="1179"/>
                    <a:pt x="3595" y="1179"/>
                  </a:cubicBezTo>
                  <a:cubicBezTo>
                    <a:pt x="3786" y="1179"/>
                    <a:pt x="3973" y="1216"/>
                    <a:pt x="4148" y="1287"/>
                  </a:cubicBezTo>
                  <a:lnTo>
                    <a:pt x="4332" y="1361"/>
                  </a:lnTo>
                  <a:lnTo>
                    <a:pt x="4472" y="1217"/>
                  </a:lnTo>
                  <a:cubicBezTo>
                    <a:pt x="4866" y="807"/>
                    <a:pt x="5398" y="581"/>
                    <a:pt x="5967" y="581"/>
                  </a:cubicBezTo>
                  <a:close/>
                  <a:moveTo>
                    <a:pt x="1212" y="8308"/>
                  </a:moveTo>
                  <a:cubicBezTo>
                    <a:pt x="1538" y="8308"/>
                    <a:pt x="1803" y="8573"/>
                    <a:pt x="1803" y="8899"/>
                  </a:cubicBezTo>
                  <a:cubicBezTo>
                    <a:pt x="1803" y="9224"/>
                    <a:pt x="1538" y="9489"/>
                    <a:pt x="1212" y="9489"/>
                  </a:cubicBezTo>
                  <a:cubicBezTo>
                    <a:pt x="886" y="9489"/>
                    <a:pt x="622" y="9224"/>
                    <a:pt x="622" y="8899"/>
                  </a:cubicBezTo>
                  <a:cubicBezTo>
                    <a:pt x="622" y="8573"/>
                    <a:pt x="886" y="8308"/>
                    <a:pt x="1212" y="8308"/>
                  </a:cubicBezTo>
                  <a:close/>
                  <a:moveTo>
                    <a:pt x="5071" y="8308"/>
                  </a:moveTo>
                  <a:cubicBezTo>
                    <a:pt x="5397" y="8308"/>
                    <a:pt x="5661" y="8573"/>
                    <a:pt x="5661" y="8899"/>
                  </a:cubicBezTo>
                  <a:cubicBezTo>
                    <a:pt x="5661" y="9224"/>
                    <a:pt x="5397" y="9489"/>
                    <a:pt x="5071" y="9489"/>
                  </a:cubicBezTo>
                  <a:cubicBezTo>
                    <a:pt x="4745" y="9489"/>
                    <a:pt x="4480" y="9224"/>
                    <a:pt x="4480" y="8899"/>
                  </a:cubicBezTo>
                  <a:cubicBezTo>
                    <a:pt x="4480" y="8573"/>
                    <a:pt x="4745" y="8308"/>
                    <a:pt x="5071" y="8308"/>
                  </a:cubicBezTo>
                  <a:close/>
                  <a:moveTo>
                    <a:pt x="8929" y="8308"/>
                  </a:moveTo>
                  <a:cubicBezTo>
                    <a:pt x="9255" y="8308"/>
                    <a:pt x="9520" y="8573"/>
                    <a:pt x="9520" y="8899"/>
                  </a:cubicBezTo>
                  <a:cubicBezTo>
                    <a:pt x="9520" y="9224"/>
                    <a:pt x="9255" y="9489"/>
                    <a:pt x="8929" y="9489"/>
                  </a:cubicBezTo>
                  <a:cubicBezTo>
                    <a:pt x="8603" y="9489"/>
                    <a:pt x="8339" y="9224"/>
                    <a:pt x="8339" y="8899"/>
                  </a:cubicBezTo>
                  <a:cubicBezTo>
                    <a:pt x="8339" y="8573"/>
                    <a:pt x="8603" y="8308"/>
                    <a:pt x="8929" y="8308"/>
                  </a:cubicBezTo>
                  <a:close/>
                  <a:moveTo>
                    <a:pt x="5958" y="0"/>
                  </a:moveTo>
                  <a:cubicBezTo>
                    <a:pt x="5290" y="0"/>
                    <a:pt x="4665" y="242"/>
                    <a:pt x="4174" y="684"/>
                  </a:cubicBezTo>
                  <a:cubicBezTo>
                    <a:pt x="3984" y="627"/>
                    <a:pt x="3787" y="598"/>
                    <a:pt x="3586" y="598"/>
                  </a:cubicBezTo>
                  <a:cubicBezTo>
                    <a:pt x="2525" y="598"/>
                    <a:pt x="1649" y="1401"/>
                    <a:pt x="1531" y="2430"/>
                  </a:cubicBezTo>
                  <a:cubicBezTo>
                    <a:pt x="661" y="2646"/>
                    <a:pt x="31" y="3431"/>
                    <a:pt x="31" y="4350"/>
                  </a:cubicBezTo>
                  <a:cubicBezTo>
                    <a:pt x="31" y="5441"/>
                    <a:pt x="919" y="6328"/>
                    <a:pt x="2010" y="6339"/>
                  </a:cubicBezTo>
                  <a:lnTo>
                    <a:pt x="4775" y="6339"/>
                  </a:lnTo>
                  <a:lnTo>
                    <a:pt x="4775" y="7754"/>
                  </a:lnTo>
                  <a:cubicBezTo>
                    <a:pt x="4361" y="7862"/>
                    <a:pt x="4034" y="8189"/>
                    <a:pt x="3927" y="8603"/>
                  </a:cubicBezTo>
                  <a:lnTo>
                    <a:pt x="2356" y="8603"/>
                  </a:lnTo>
                  <a:cubicBezTo>
                    <a:pt x="2225" y="8094"/>
                    <a:pt x="1762" y="7717"/>
                    <a:pt x="1212" y="7717"/>
                  </a:cubicBezTo>
                  <a:cubicBezTo>
                    <a:pt x="1193" y="7717"/>
                    <a:pt x="1175" y="7717"/>
                    <a:pt x="1156" y="7718"/>
                  </a:cubicBezTo>
                  <a:cubicBezTo>
                    <a:pt x="552" y="7746"/>
                    <a:pt x="60" y="8237"/>
                    <a:pt x="32" y="8842"/>
                  </a:cubicBezTo>
                  <a:cubicBezTo>
                    <a:pt x="0" y="9519"/>
                    <a:pt x="542" y="10079"/>
                    <a:pt x="1212" y="10079"/>
                  </a:cubicBezTo>
                  <a:cubicBezTo>
                    <a:pt x="1762" y="10079"/>
                    <a:pt x="2225" y="9702"/>
                    <a:pt x="2356" y="9194"/>
                  </a:cubicBezTo>
                  <a:lnTo>
                    <a:pt x="3927" y="9194"/>
                  </a:lnTo>
                  <a:cubicBezTo>
                    <a:pt x="4058" y="9702"/>
                    <a:pt x="4521" y="10079"/>
                    <a:pt x="5071" y="10079"/>
                  </a:cubicBezTo>
                  <a:cubicBezTo>
                    <a:pt x="5620" y="10079"/>
                    <a:pt x="6083" y="9702"/>
                    <a:pt x="6214" y="9194"/>
                  </a:cubicBezTo>
                  <a:lnTo>
                    <a:pt x="7786" y="9194"/>
                  </a:lnTo>
                  <a:cubicBezTo>
                    <a:pt x="7916" y="9702"/>
                    <a:pt x="8380" y="10079"/>
                    <a:pt x="8929" y="10079"/>
                  </a:cubicBezTo>
                  <a:cubicBezTo>
                    <a:pt x="8947" y="10079"/>
                    <a:pt x="8966" y="10079"/>
                    <a:pt x="8984" y="10078"/>
                  </a:cubicBezTo>
                  <a:cubicBezTo>
                    <a:pt x="9590" y="10051"/>
                    <a:pt x="10081" y="9560"/>
                    <a:pt x="10110" y="8955"/>
                  </a:cubicBezTo>
                  <a:cubicBezTo>
                    <a:pt x="10141" y="8277"/>
                    <a:pt x="9599" y="7717"/>
                    <a:pt x="8929" y="7717"/>
                  </a:cubicBezTo>
                  <a:cubicBezTo>
                    <a:pt x="8380" y="7717"/>
                    <a:pt x="7917" y="8094"/>
                    <a:pt x="7786" y="8603"/>
                  </a:cubicBezTo>
                  <a:lnTo>
                    <a:pt x="6215" y="8603"/>
                  </a:lnTo>
                  <a:cubicBezTo>
                    <a:pt x="6108" y="8189"/>
                    <a:pt x="5781" y="7862"/>
                    <a:pt x="5366" y="7754"/>
                  </a:cubicBezTo>
                  <a:lnTo>
                    <a:pt x="5366" y="6320"/>
                  </a:lnTo>
                  <a:lnTo>
                    <a:pt x="8132" y="6320"/>
                  </a:lnTo>
                  <a:cubicBezTo>
                    <a:pt x="8137" y="6320"/>
                    <a:pt x="8142" y="6320"/>
                    <a:pt x="8147" y="6320"/>
                  </a:cubicBezTo>
                  <a:cubicBezTo>
                    <a:pt x="9232" y="6320"/>
                    <a:pt x="10111" y="5436"/>
                    <a:pt x="10111" y="4350"/>
                  </a:cubicBezTo>
                  <a:cubicBezTo>
                    <a:pt x="10111" y="3433"/>
                    <a:pt x="9483" y="2648"/>
                    <a:pt x="8614" y="2432"/>
                  </a:cubicBezTo>
                  <a:cubicBezTo>
                    <a:pt x="8495" y="1071"/>
                    <a:pt x="7348" y="0"/>
                    <a:pt x="5958" y="0"/>
                  </a:cubicBez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06" name="Google Shape;606;p59"/>
          <p:cNvGraphicFramePr/>
          <p:nvPr/>
        </p:nvGraphicFramePr>
        <p:xfrm>
          <a:off x="238250" y="765325"/>
          <a:ext cx="3000000" cy="3000000"/>
        </p:xfrm>
        <a:graphic>
          <a:graphicData uri="http://schemas.openxmlformats.org/drawingml/2006/table">
            <a:tbl>
              <a:tblPr>
                <a:noFill/>
                <a:tableStyleId>{35F8F586-1634-4790-8E02-69526092AF76}</a:tableStyleId>
              </a:tblPr>
              <a:tblGrid>
                <a:gridCol w="2139175"/>
                <a:gridCol w="3311525"/>
                <a:gridCol w="1635275"/>
              </a:tblGrid>
              <a:tr h="548600">
                <a:tc>
                  <a:txBody>
                    <a:bodyPr/>
                    <a:lstStyle/>
                    <a:p>
                      <a:pPr indent="0" lvl="0" marL="0" rtl="0" algn="l">
                        <a:spcBef>
                          <a:spcPts val="0"/>
                        </a:spcBef>
                        <a:spcAft>
                          <a:spcPts val="0"/>
                        </a:spcAft>
                        <a:buNone/>
                      </a:pPr>
                      <a:r>
                        <a:rPr b="1" lang="en" sz="1200">
                          <a:solidFill>
                            <a:schemeClr val="lt1"/>
                          </a:solidFill>
                        </a:rPr>
                        <a:t>GLMNET (Mixed)</a:t>
                      </a:r>
                      <a:endParaRPr b="1" sz="1200">
                        <a:solidFill>
                          <a:schemeClr val="lt1"/>
                        </a:solidFill>
                      </a:endParaRPr>
                    </a:p>
                    <a:p>
                      <a:pPr indent="0" lvl="0" marL="0" rtl="0" algn="l">
                        <a:spcBef>
                          <a:spcPts val="0"/>
                        </a:spcBef>
                        <a:spcAft>
                          <a:spcPts val="0"/>
                        </a:spcAft>
                        <a:buNone/>
                      </a:pPr>
                      <a:r>
                        <a:rPr b="1" lang="en" sz="1200">
                          <a:solidFill>
                            <a:schemeClr val="lt1"/>
                          </a:solidFill>
                        </a:rPr>
                        <a:t>Lambda = 0.001225234</a:t>
                      </a:r>
                      <a:endParaRPr b="1" sz="1200">
                        <a:solidFill>
                          <a:schemeClr val="lt1"/>
                        </a:solidFill>
                      </a:endParaRPr>
                    </a:p>
                  </a:txBody>
                  <a:tcPr marT="91425" marB="91425" marR="91425" marL="91425"/>
                </a:tc>
                <a:tc>
                  <a:txBody>
                    <a:bodyPr/>
                    <a:lstStyle/>
                    <a:p>
                      <a:pPr indent="0" lvl="0" marL="0" rtl="0" algn="ctr">
                        <a:spcBef>
                          <a:spcPts val="0"/>
                        </a:spcBef>
                        <a:spcAft>
                          <a:spcPts val="0"/>
                        </a:spcAft>
                        <a:buNone/>
                      </a:pPr>
                      <a:r>
                        <a:rPr b="1" lang="en" sz="1200">
                          <a:solidFill>
                            <a:schemeClr val="lt1"/>
                          </a:solidFill>
                        </a:rPr>
                        <a:t>LASSO / RIDGE</a:t>
                      </a:r>
                      <a:endParaRPr b="1" sz="1200">
                        <a:solidFill>
                          <a:schemeClr val="lt1"/>
                        </a:solidFill>
                      </a:endParaRPr>
                    </a:p>
                    <a:p>
                      <a:pPr indent="0" lvl="0" marL="0" rtl="0" algn="ctr">
                        <a:spcBef>
                          <a:spcPts val="0"/>
                        </a:spcBef>
                        <a:spcAft>
                          <a:spcPts val="0"/>
                        </a:spcAft>
                        <a:buNone/>
                      </a:pPr>
                      <a:r>
                        <a:rPr b="1" lang="en" sz="1200">
                          <a:solidFill>
                            <a:schemeClr val="lt1"/>
                          </a:solidFill>
                        </a:rPr>
                        <a:t>Lambda = 0</a:t>
                      </a:r>
                      <a:endParaRPr b="1" sz="1200">
                        <a:solidFill>
                          <a:schemeClr val="lt1"/>
                        </a:solidFill>
                      </a:endParaRPr>
                    </a:p>
                  </a:txBody>
                  <a:tcPr marT="91425" marB="91425" marR="91425" marL="91425"/>
                </a:tc>
                <a:tc>
                  <a:txBody>
                    <a:bodyPr/>
                    <a:lstStyle/>
                    <a:p>
                      <a:pPr indent="0" lvl="0" marL="0" rtl="0" algn="l">
                        <a:spcBef>
                          <a:spcPts val="0"/>
                        </a:spcBef>
                        <a:spcAft>
                          <a:spcPts val="0"/>
                        </a:spcAft>
                        <a:buNone/>
                      </a:pPr>
                      <a:r>
                        <a:rPr b="1" lang="en" sz="1200">
                          <a:solidFill>
                            <a:schemeClr val="lt1"/>
                          </a:solidFill>
                        </a:rPr>
                        <a:t>LINEAR </a:t>
                      </a:r>
                      <a:endParaRPr b="1" sz="1700">
                        <a:solidFill>
                          <a:schemeClr val="lt1"/>
                        </a:solidFill>
                      </a:endParaRPr>
                    </a:p>
                  </a:txBody>
                  <a:tcPr marT="91425" marB="91425" marR="91425" marL="91425"/>
                </a:tc>
              </a:tr>
            </a:tbl>
          </a:graphicData>
        </a:graphic>
      </p:graphicFrame>
      <p:pic>
        <p:nvPicPr>
          <p:cNvPr id="607" name="Google Shape;607;p59"/>
          <p:cNvPicPr preferRelativeResize="0"/>
          <p:nvPr/>
        </p:nvPicPr>
        <p:blipFill>
          <a:blip r:embed="rId3">
            <a:alphaModFix/>
          </a:blip>
          <a:stretch>
            <a:fillRect/>
          </a:stretch>
        </p:blipFill>
        <p:spPr>
          <a:xfrm>
            <a:off x="468926" y="1427275"/>
            <a:ext cx="1460500" cy="3544875"/>
          </a:xfrm>
          <a:prstGeom prst="rect">
            <a:avLst/>
          </a:prstGeom>
          <a:noFill/>
          <a:ln>
            <a:noFill/>
          </a:ln>
        </p:spPr>
      </p:pic>
      <p:pic>
        <p:nvPicPr>
          <p:cNvPr id="608" name="Google Shape;608;p59"/>
          <p:cNvPicPr preferRelativeResize="0"/>
          <p:nvPr/>
        </p:nvPicPr>
        <p:blipFill>
          <a:blip r:embed="rId4">
            <a:alphaModFix/>
          </a:blip>
          <a:stretch>
            <a:fillRect/>
          </a:stretch>
        </p:blipFill>
        <p:spPr>
          <a:xfrm>
            <a:off x="2448600" y="1427275"/>
            <a:ext cx="1409287" cy="3544875"/>
          </a:xfrm>
          <a:prstGeom prst="rect">
            <a:avLst/>
          </a:prstGeom>
          <a:noFill/>
          <a:ln>
            <a:noFill/>
          </a:ln>
        </p:spPr>
      </p:pic>
      <p:pic>
        <p:nvPicPr>
          <p:cNvPr id="609" name="Google Shape;609;p59"/>
          <p:cNvPicPr preferRelativeResize="0"/>
          <p:nvPr/>
        </p:nvPicPr>
        <p:blipFill>
          <a:blip r:embed="rId5">
            <a:alphaModFix/>
          </a:blip>
          <a:stretch>
            <a:fillRect/>
          </a:stretch>
        </p:blipFill>
        <p:spPr>
          <a:xfrm>
            <a:off x="4034151" y="1409891"/>
            <a:ext cx="1409275" cy="3579646"/>
          </a:xfrm>
          <a:prstGeom prst="rect">
            <a:avLst/>
          </a:prstGeom>
          <a:noFill/>
          <a:ln>
            <a:noFill/>
          </a:ln>
        </p:spPr>
      </p:pic>
      <p:pic>
        <p:nvPicPr>
          <p:cNvPr id="610" name="Google Shape;610;p59"/>
          <p:cNvPicPr preferRelativeResize="0"/>
          <p:nvPr/>
        </p:nvPicPr>
        <p:blipFill>
          <a:blip r:embed="rId6">
            <a:alphaModFix/>
          </a:blip>
          <a:stretch>
            <a:fillRect/>
          </a:stretch>
        </p:blipFill>
        <p:spPr>
          <a:xfrm>
            <a:off x="5688950" y="1427274"/>
            <a:ext cx="3367700" cy="1503750"/>
          </a:xfrm>
          <a:prstGeom prst="rect">
            <a:avLst/>
          </a:prstGeom>
          <a:noFill/>
          <a:ln>
            <a:noFill/>
          </a:ln>
        </p:spPr>
      </p:pic>
      <p:sp>
        <p:nvSpPr>
          <p:cNvPr id="611" name="Google Shape;611;p59"/>
          <p:cNvSpPr txBox="1"/>
          <p:nvPr/>
        </p:nvSpPr>
        <p:spPr>
          <a:xfrm>
            <a:off x="5571275" y="3126000"/>
            <a:ext cx="3449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lt1"/>
                </a:solidFill>
                <a:latin typeface="Oxygen"/>
                <a:ea typeface="Oxygen"/>
                <a:cs typeface="Oxygen"/>
                <a:sym typeface="Oxygen"/>
              </a:rPr>
              <a:t>Sample Interpretation for Year:</a:t>
            </a:r>
            <a:endParaRPr b="1" u="sng">
              <a:solidFill>
                <a:schemeClr val="lt1"/>
              </a:solidFill>
              <a:latin typeface="Oxygen"/>
              <a:ea typeface="Oxygen"/>
              <a:cs typeface="Oxygen"/>
              <a:sym typeface="Oxygen"/>
            </a:endParaRPr>
          </a:p>
          <a:p>
            <a:pPr indent="0" lvl="0" marL="0" rtl="0" algn="l">
              <a:spcBef>
                <a:spcPts val="0"/>
              </a:spcBef>
              <a:spcAft>
                <a:spcPts val="0"/>
              </a:spcAft>
              <a:buNone/>
            </a:pPr>
            <a:r>
              <a:t/>
            </a:r>
            <a:endParaRPr b="1">
              <a:solidFill>
                <a:schemeClr val="lt1"/>
              </a:solidFill>
              <a:latin typeface="Oxygen"/>
              <a:ea typeface="Oxygen"/>
              <a:cs typeface="Oxygen"/>
              <a:sym typeface="Oxygen"/>
            </a:endParaRPr>
          </a:p>
          <a:p>
            <a:pPr indent="0" lvl="0" marL="0" rtl="0" algn="l">
              <a:spcBef>
                <a:spcPts val="0"/>
              </a:spcBef>
              <a:spcAft>
                <a:spcPts val="0"/>
              </a:spcAft>
              <a:buNone/>
            </a:pPr>
            <a:r>
              <a:rPr b="1" lang="en">
                <a:solidFill>
                  <a:schemeClr val="lt1"/>
                </a:solidFill>
                <a:latin typeface="Oxygen"/>
                <a:ea typeface="Oxygen"/>
                <a:cs typeface="Oxygen"/>
                <a:sym typeface="Oxygen"/>
              </a:rPr>
              <a:t>For a double of year, the median of the selling price will change by 7.73% </a:t>
            </a:r>
            <a:endParaRPr b="1">
              <a:solidFill>
                <a:schemeClr val="lt1"/>
              </a:solidFill>
              <a:latin typeface="Oxygen"/>
              <a:ea typeface="Oxygen"/>
              <a:cs typeface="Oxygen"/>
              <a:sym typeface="Oxygen"/>
            </a:endParaRPr>
          </a:p>
          <a:p>
            <a:pPr indent="0" lvl="0" marL="0" rtl="0" algn="l">
              <a:spcBef>
                <a:spcPts val="0"/>
              </a:spcBef>
              <a:spcAft>
                <a:spcPts val="0"/>
              </a:spcAft>
              <a:buNone/>
            </a:pPr>
            <a:r>
              <a:rPr b="1" lang="en">
                <a:solidFill>
                  <a:schemeClr val="lt1"/>
                </a:solidFill>
                <a:latin typeface="Oxygen"/>
                <a:ea typeface="Oxygen"/>
                <a:cs typeface="Oxygen"/>
                <a:sym typeface="Oxygen"/>
              </a:rPr>
              <a:t>(100*(2^.1074785-1))</a:t>
            </a:r>
            <a:endParaRPr b="1">
              <a:solidFill>
                <a:schemeClr val="lt1"/>
              </a:solidFill>
              <a:latin typeface="Oxygen"/>
              <a:ea typeface="Oxygen"/>
              <a:cs typeface="Oxygen"/>
              <a:sym typeface="Oxygen"/>
            </a:endParaRPr>
          </a:p>
          <a:p>
            <a:pPr indent="0" lvl="0" marL="0" rtl="0" algn="l">
              <a:spcBef>
                <a:spcPts val="0"/>
              </a:spcBef>
              <a:spcAft>
                <a:spcPts val="0"/>
              </a:spcAft>
              <a:buNone/>
            </a:pPr>
            <a:r>
              <a:rPr b="1" lang="en">
                <a:solidFill>
                  <a:schemeClr val="lt1"/>
                </a:solidFill>
                <a:latin typeface="Oxygen"/>
                <a:ea typeface="Oxygen"/>
                <a:cs typeface="Oxygen"/>
                <a:sym typeface="Oxygen"/>
              </a:rPr>
              <a:t>holding all other variables fixed.</a:t>
            </a:r>
            <a:endParaRPr b="1">
              <a:solidFill>
                <a:schemeClr val="lt1"/>
              </a:solidFill>
              <a:latin typeface="Oxygen"/>
              <a:ea typeface="Oxygen"/>
              <a:cs typeface="Oxygen"/>
              <a:sym typeface="Oxygen"/>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0"/>
          <p:cNvSpPr txBox="1"/>
          <p:nvPr>
            <p:ph type="title"/>
          </p:nvPr>
        </p:nvSpPr>
        <p:spPr>
          <a:xfrm>
            <a:off x="225325" y="245325"/>
            <a:ext cx="7704000" cy="3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Objective 2: </a:t>
            </a:r>
            <a:r>
              <a:rPr lang="en" sz="2300">
                <a:solidFill>
                  <a:schemeClr val="accent5"/>
                </a:solidFill>
              </a:rPr>
              <a:t>Model 4: Log-Log with Interactions</a:t>
            </a:r>
            <a:endParaRPr sz="2100"/>
          </a:p>
        </p:txBody>
      </p:sp>
      <p:cxnSp>
        <p:nvCxnSpPr>
          <p:cNvPr id="617" name="Google Shape;617;p60"/>
          <p:cNvCxnSpPr/>
          <p:nvPr/>
        </p:nvCxnSpPr>
        <p:spPr>
          <a:xfrm flipH="1" rot="10800000">
            <a:off x="1659825" y="637100"/>
            <a:ext cx="6160200" cy="8400"/>
          </a:xfrm>
          <a:prstGeom prst="straightConnector1">
            <a:avLst/>
          </a:prstGeom>
          <a:noFill/>
          <a:ln cap="flat" cmpd="sng" w="19050">
            <a:solidFill>
              <a:schemeClr val="accent5"/>
            </a:solidFill>
            <a:prstDash val="solid"/>
            <a:round/>
            <a:headEnd len="med" w="med" type="oval"/>
            <a:tailEnd len="med" w="med" type="oval"/>
          </a:ln>
        </p:spPr>
      </p:cxnSp>
      <p:grpSp>
        <p:nvGrpSpPr>
          <p:cNvPr id="618" name="Google Shape;618;p60"/>
          <p:cNvGrpSpPr/>
          <p:nvPr/>
        </p:nvGrpSpPr>
        <p:grpSpPr>
          <a:xfrm>
            <a:off x="6941530" y="1479989"/>
            <a:ext cx="382683" cy="380344"/>
            <a:chOff x="5601268" y="1571926"/>
            <a:chExt cx="382683" cy="380344"/>
          </a:xfrm>
        </p:grpSpPr>
        <p:sp>
          <p:nvSpPr>
            <p:cNvPr id="619" name="Google Shape;619;p60"/>
            <p:cNvSpPr/>
            <p:nvPr/>
          </p:nvSpPr>
          <p:spPr>
            <a:xfrm>
              <a:off x="5736841" y="1669239"/>
              <a:ext cx="66937" cy="89124"/>
            </a:xfrm>
            <a:custGeom>
              <a:rect b="b" l="l" r="r" t="t"/>
              <a:pathLst>
                <a:path extrusionOk="0" h="2362" w="1774">
                  <a:moveTo>
                    <a:pt x="1182" y="591"/>
                  </a:moveTo>
                  <a:lnTo>
                    <a:pt x="1182" y="1181"/>
                  </a:lnTo>
                  <a:lnTo>
                    <a:pt x="592" y="1181"/>
                  </a:lnTo>
                  <a:lnTo>
                    <a:pt x="592" y="591"/>
                  </a:lnTo>
                  <a:close/>
                  <a:moveTo>
                    <a:pt x="1" y="0"/>
                  </a:moveTo>
                  <a:lnTo>
                    <a:pt x="1" y="2362"/>
                  </a:lnTo>
                  <a:lnTo>
                    <a:pt x="592" y="2362"/>
                  </a:lnTo>
                  <a:lnTo>
                    <a:pt x="592" y="1771"/>
                  </a:lnTo>
                  <a:lnTo>
                    <a:pt x="1182" y="1771"/>
                  </a:lnTo>
                  <a:lnTo>
                    <a:pt x="1182" y="2362"/>
                  </a:lnTo>
                  <a:lnTo>
                    <a:pt x="1773" y="2362"/>
                  </a:lnTo>
                  <a:lnTo>
                    <a:pt x="1773" y="0"/>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0"/>
            <p:cNvSpPr/>
            <p:nvPr/>
          </p:nvSpPr>
          <p:spPr>
            <a:xfrm>
              <a:off x="5826003" y="1669239"/>
              <a:ext cx="22338" cy="89124"/>
            </a:xfrm>
            <a:custGeom>
              <a:rect b="b" l="l" r="r" t="t"/>
              <a:pathLst>
                <a:path extrusionOk="0" h="2362" w="592">
                  <a:moveTo>
                    <a:pt x="1" y="0"/>
                  </a:moveTo>
                  <a:lnTo>
                    <a:pt x="1" y="2362"/>
                  </a:lnTo>
                  <a:lnTo>
                    <a:pt x="591" y="2362"/>
                  </a:lnTo>
                  <a:lnTo>
                    <a:pt x="591" y="0"/>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0"/>
            <p:cNvSpPr/>
            <p:nvPr/>
          </p:nvSpPr>
          <p:spPr>
            <a:xfrm>
              <a:off x="5601268" y="1571926"/>
              <a:ext cx="382683" cy="380344"/>
            </a:xfrm>
            <a:custGeom>
              <a:rect b="b" l="l" r="r" t="t"/>
              <a:pathLst>
                <a:path extrusionOk="0" h="10080" w="10142">
                  <a:moveTo>
                    <a:pt x="5967" y="581"/>
                  </a:moveTo>
                  <a:cubicBezTo>
                    <a:pt x="7112" y="581"/>
                    <a:pt x="8043" y="1513"/>
                    <a:pt x="8043" y="2658"/>
                  </a:cubicBezTo>
                  <a:lnTo>
                    <a:pt x="8042" y="2933"/>
                  </a:lnTo>
                  <a:lnTo>
                    <a:pt x="8305" y="2963"/>
                  </a:lnTo>
                  <a:cubicBezTo>
                    <a:pt x="9021" y="3046"/>
                    <a:pt x="9557" y="3668"/>
                    <a:pt x="9528" y="4397"/>
                  </a:cubicBezTo>
                  <a:cubicBezTo>
                    <a:pt x="9499" y="5145"/>
                    <a:pt x="8870" y="5729"/>
                    <a:pt x="8122" y="5729"/>
                  </a:cubicBezTo>
                  <a:lnTo>
                    <a:pt x="2010" y="5729"/>
                  </a:lnTo>
                  <a:cubicBezTo>
                    <a:pt x="2010" y="5729"/>
                    <a:pt x="622" y="5115"/>
                    <a:pt x="622" y="4350"/>
                  </a:cubicBezTo>
                  <a:cubicBezTo>
                    <a:pt x="622" y="3646"/>
                    <a:pt x="1149" y="3054"/>
                    <a:pt x="1847" y="2972"/>
                  </a:cubicBezTo>
                  <a:lnTo>
                    <a:pt x="2098" y="2941"/>
                  </a:lnTo>
                  <a:lnTo>
                    <a:pt x="2117" y="2676"/>
                  </a:lnTo>
                  <a:lnTo>
                    <a:pt x="2117" y="2657"/>
                  </a:lnTo>
                  <a:cubicBezTo>
                    <a:pt x="2117" y="1843"/>
                    <a:pt x="2781" y="1179"/>
                    <a:pt x="3595" y="1179"/>
                  </a:cubicBezTo>
                  <a:cubicBezTo>
                    <a:pt x="3786" y="1179"/>
                    <a:pt x="3973" y="1216"/>
                    <a:pt x="4148" y="1287"/>
                  </a:cubicBezTo>
                  <a:lnTo>
                    <a:pt x="4332" y="1361"/>
                  </a:lnTo>
                  <a:lnTo>
                    <a:pt x="4472" y="1217"/>
                  </a:lnTo>
                  <a:cubicBezTo>
                    <a:pt x="4866" y="807"/>
                    <a:pt x="5398" y="581"/>
                    <a:pt x="5967" y="581"/>
                  </a:cubicBezTo>
                  <a:close/>
                  <a:moveTo>
                    <a:pt x="1212" y="8308"/>
                  </a:moveTo>
                  <a:cubicBezTo>
                    <a:pt x="1538" y="8308"/>
                    <a:pt x="1803" y="8573"/>
                    <a:pt x="1803" y="8899"/>
                  </a:cubicBezTo>
                  <a:cubicBezTo>
                    <a:pt x="1803" y="9224"/>
                    <a:pt x="1538" y="9489"/>
                    <a:pt x="1212" y="9489"/>
                  </a:cubicBezTo>
                  <a:cubicBezTo>
                    <a:pt x="886" y="9489"/>
                    <a:pt x="622" y="9224"/>
                    <a:pt x="622" y="8899"/>
                  </a:cubicBezTo>
                  <a:cubicBezTo>
                    <a:pt x="622" y="8573"/>
                    <a:pt x="886" y="8308"/>
                    <a:pt x="1212" y="8308"/>
                  </a:cubicBezTo>
                  <a:close/>
                  <a:moveTo>
                    <a:pt x="5071" y="8308"/>
                  </a:moveTo>
                  <a:cubicBezTo>
                    <a:pt x="5397" y="8308"/>
                    <a:pt x="5661" y="8573"/>
                    <a:pt x="5661" y="8899"/>
                  </a:cubicBezTo>
                  <a:cubicBezTo>
                    <a:pt x="5661" y="9224"/>
                    <a:pt x="5397" y="9489"/>
                    <a:pt x="5071" y="9489"/>
                  </a:cubicBezTo>
                  <a:cubicBezTo>
                    <a:pt x="4745" y="9489"/>
                    <a:pt x="4480" y="9224"/>
                    <a:pt x="4480" y="8899"/>
                  </a:cubicBezTo>
                  <a:cubicBezTo>
                    <a:pt x="4480" y="8573"/>
                    <a:pt x="4745" y="8308"/>
                    <a:pt x="5071" y="8308"/>
                  </a:cubicBezTo>
                  <a:close/>
                  <a:moveTo>
                    <a:pt x="8929" y="8308"/>
                  </a:moveTo>
                  <a:cubicBezTo>
                    <a:pt x="9255" y="8308"/>
                    <a:pt x="9520" y="8573"/>
                    <a:pt x="9520" y="8899"/>
                  </a:cubicBezTo>
                  <a:cubicBezTo>
                    <a:pt x="9520" y="9224"/>
                    <a:pt x="9255" y="9489"/>
                    <a:pt x="8929" y="9489"/>
                  </a:cubicBezTo>
                  <a:cubicBezTo>
                    <a:pt x="8603" y="9489"/>
                    <a:pt x="8339" y="9224"/>
                    <a:pt x="8339" y="8899"/>
                  </a:cubicBezTo>
                  <a:cubicBezTo>
                    <a:pt x="8339" y="8573"/>
                    <a:pt x="8603" y="8308"/>
                    <a:pt x="8929" y="8308"/>
                  </a:cubicBezTo>
                  <a:close/>
                  <a:moveTo>
                    <a:pt x="5958" y="0"/>
                  </a:moveTo>
                  <a:cubicBezTo>
                    <a:pt x="5290" y="0"/>
                    <a:pt x="4665" y="242"/>
                    <a:pt x="4174" y="684"/>
                  </a:cubicBezTo>
                  <a:cubicBezTo>
                    <a:pt x="3984" y="627"/>
                    <a:pt x="3787" y="598"/>
                    <a:pt x="3586" y="598"/>
                  </a:cubicBezTo>
                  <a:cubicBezTo>
                    <a:pt x="2525" y="598"/>
                    <a:pt x="1649" y="1401"/>
                    <a:pt x="1531" y="2430"/>
                  </a:cubicBezTo>
                  <a:cubicBezTo>
                    <a:pt x="661" y="2646"/>
                    <a:pt x="31" y="3431"/>
                    <a:pt x="31" y="4350"/>
                  </a:cubicBezTo>
                  <a:cubicBezTo>
                    <a:pt x="31" y="5441"/>
                    <a:pt x="919" y="6328"/>
                    <a:pt x="2010" y="6339"/>
                  </a:cubicBezTo>
                  <a:lnTo>
                    <a:pt x="4775" y="6339"/>
                  </a:lnTo>
                  <a:lnTo>
                    <a:pt x="4775" y="7754"/>
                  </a:lnTo>
                  <a:cubicBezTo>
                    <a:pt x="4361" y="7862"/>
                    <a:pt x="4034" y="8189"/>
                    <a:pt x="3927" y="8603"/>
                  </a:cubicBezTo>
                  <a:lnTo>
                    <a:pt x="2356" y="8603"/>
                  </a:lnTo>
                  <a:cubicBezTo>
                    <a:pt x="2225" y="8094"/>
                    <a:pt x="1762" y="7717"/>
                    <a:pt x="1212" y="7717"/>
                  </a:cubicBezTo>
                  <a:cubicBezTo>
                    <a:pt x="1193" y="7717"/>
                    <a:pt x="1175" y="7717"/>
                    <a:pt x="1156" y="7718"/>
                  </a:cubicBezTo>
                  <a:cubicBezTo>
                    <a:pt x="552" y="7746"/>
                    <a:pt x="60" y="8237"/>
                    <a:pt x="32" y="8842"/>
                  </a:cubicBezTo>
                  <a:cubicBezTo>
                    <a:pt x="0" y="9519"/>
                    <a:pt x="542" y="10079"/>
                    <a:pt x="1212" y="10079"/>
                  </a:cubicBezTo>
                  <a:cubicBezTo>
                    <a:pt x="1762" y="10079"/>
                    <a:pt x="2225" y="9702"/>
                    <a:pt x="2356" y="9194"/>
                  </a:cubicBezTo>
                  <a:lnTo>
                    <a:pt x="3927" y="9194"/>
                  </a:lnTo>
                  <a:cubicBezTo>
                    <a:pt x="4058" y="9702"/>
                    <a:pt x="4521" y="10079"/>
                    <a:pt x="5071" y="10079"/>
                  </a:cubicBezTo>
                  <a:cubicBezTo>
                    <a:pt x="5620" y="10079"/>
                    <a:pt x="6083" y="9702"/>
                    <a:pt x="6214" y="9194"/>
                  </a:cubicBezTo>
                  <a:lnTo>
                    <a:pt x="7786" y="9194"/>
                  </a:lnTo>
                  <a:cubicBezTo>
                    <a:pt x="7916" y="9702"/>
                    <a:pt x="8380" y="10079"/>
                    <a:pt x="8929" y="10079"/>
                  </a:cubicBezTo>
                  <a:cubicBezTo>
                    <a:pt x="8947" y="10079"/>
                    <a:pt x="8966" y="10079"/>
                    <a:pt x="8984" y="10078"/>
                  </a:cubicBezTo>
                  <a:cubicBezTo>
                    <a:pt x="9590" y="10051"/>
                    <a:pt x="10081" y="9560"/>
                    <a:pt x="10110" y="8955"/>
                  </a:cubicBezTo>
                  <a:cubicBezTo>
                    <a:pt x="10141" y="8277"/>
                    <a:pt x="9599" y="7717"/>
                    <a:pt x="8929" y="7717"/>
                  </a:cubicBezTo>
                  <a:cubicBezTo>
                    <a:pt x="8380" y="7717"/>
                    <a:pt x="7917" y="8094"/>
                    <a:pt x="7786" y="8603"/>
                  </a:cubicBezTo>
                  <a:lnTo>
                    <a:pt x="6215" y="8603"/>
                  </a:lnTo>
                  <a:cubicBezTo>
                    <a:pt x="6108" y="8189"/>
                    <a:pt x="5781" y="7862"/>
                    <a:pt x="5366" y="7754"/>
                  </a:cubicBezTo>
                  <a:lnTo>
                    <a:pt x="5366" y="6320"/>
                  </a:lnTo>
                  <a:lnTo>
                    <a:pt x="8132" y="6320"/>
                  </a:lnTo>
                  <a:cubicBezTo>
                    <a:pt x="8137" y="6320"/>
                    <a:pt x="8142" y="6320"/>
                    <a:pt x="8147" y="6320"/>
                  </a:cubicBezTo>
                  <a:cubicBezTo>
                    <a:pt x="9232" y="6320"/>
                    <a:pt x="10111" y="5436"/>
                    <a:pt x="10111" y="4350"/>
                  </a:cubicBezTo>
                  <a:cubicBezTo>
                    <a:pt x="10111" y="3433"/>
                    <a:pt x="9483" y="2648"/>
                    <a:pt x="8614" y="2432"/>
                  </a:cubicBezTo>
                  <a:cubicBezTo>
                    <a:pt x="8495" y="1071"/>
                    <a:pt x="7348" y="0"/>
                    <a:pt x="5958" y="0"/>
                  </a:cubicBez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22" name="Google Shape;622;p60"/>
          <p:cNvGraphicFramePr/>
          <p:nvPr/>
        </p:nvGraphicFramePr>
        <p:xfrm>
          <a:off x="225325" y="804100"/>
          <a:ext cx="3000000" cy="3000000"/>
        </p:xfrm>
        <a:graphic>
          <a:graphicData uri="http://schemas.openxmlformats.org/drawingml/2006/table">
            <a:tbl>
              <a:tblPr>
                <a:noFill/>
                <a:tableStyleId>{35F8F586-1634-4790-8E02-69526092AF76}</a:tableStyleId>
              </a:tblPr>
              <a:tblGrid>
                <a:gridCol w="1724000"/>
                <a:gridCol w="1859650"/>
                <a:gridCol w="2483725"/>
              </a:tblGrid>
              <a:tr h="692300">
                <a:tc>
                  <a:txBody>
                    <a:bodyPr/>
                    <a:lstStyle/>
                    <a:p>
                      <a:pPr indent="0" lvl="0" marL="0" rtl="0" algn="l">
                        <a:spcBef>
                          <a:spcPts val="0"/>
                        </a:spcBef>
                        <a:spcAft>
                          <a:spcPts val="0"/>
                        </a:spcAft>
                        <a:buNone/>
                      </a:pPr>
                      <a:r>
                        <a:rPr b="1" lang="en">
                          <a:solidFill>
                            <a:schemeClr val="lt1"/>
                          </a:solidFill>
                        </a:rPr>
                        <a:t>Regression Model</a:t>
                      </a:r>
                      <a:endParaRPr b="1">
                        <a:solidFill>
                          <a:schemeClr val="lt1"/>
                        </a:solidFill>
                      </a:endParaRPr>
                    </a:p>
                  </a:txBody>
                  <a:tcPr marT="91425" marB="91425" marR="91425" marL="91425"/>
                </a:tc>
                <a:tc>
                  <a:txBody>
                    <a:bodyPr/>
                    <a:lstStyle/>
                    <a:p>
                      <a:pPr indent="0" lvl="0" marL="0" rtl="0" algn="ctr">
                        <a:spcBef>
                          <a:spcPts val="0"/>
                        </a:spcBef>
                        <a:spcAft>
                          <a:spcPts val="0"/>
                        </a:spcAft>
                        <a:buNone/>
                      </a:pPr>
                      <a:r>
                        <a:rPr b="1" lang="en" sz="1600">
                          <a:solidFill>
                            <a:schemeClr val="lt1"/>
                          </a:solidFill>
                        </a:rPr>
                        <a:t>Parameters</a:t>
                      </a:r>
                      <a:endParaRPr b="1" sz="1600"/>
                    </a:p>
                  </a:txBody>
                  <a:tcPr marT="91425" marB="91425" marR="91425" marL="91425"/>
                </a:tc>
                <a:tc>
                  <a:txBody>
                    <a:bodyPr/>
                    <a:lstStyle/>
                    <a:p>
                      <a:pPr indent="0" lvl="0" marL="0" rtl="0" algn="ctr">
                        <a:spcBef>
                          <a:spcPts val="0"/>
                        </a:spcBef>
                        <a:spcAft>
                          <a:spcPts val="0"/>
                        </a:spcAft>
                        <a:buNone/>
                      </a:pPr>
                      <a:r>
                        <a:rPr b="1" lang="en" sz="1600">
                          <a:solidFill>
                            <a:schemeClr val="lt1"/>
                          </a:solidFill>
                        </a:rPr>
                        <a:t>Metrics</a:t>
                      </a:r>
                      <a:endParaRPr b="1" sz="1600">
                        <a:solidFill>
                          <a:schemeClr val="lt1"/>
                        </a:solidFill>
                      </a:endParaRPr>
                    </a:p>
                  </a:txBody>
                  <a:tcPr marT="91425" marB="91425" marR="91425" marL="91425"/>
                </a:tc>
              </a:tr>
              <a:tr h="791225">
                <a:tc>
                  <a:txBody>
                    <a:bodyPr/>
                    <a:lstStyle/>
                    <a:p>
                      <a:pPr indent="0" lvl="0" marL="0" rtl="0" algn="l">
                        <a:spcBef>
                          <a:spcPts val="0"/>
                        </a:spcBef>
                        <a:spcAft>
                          <a:spcPts val="0"/>
                        </a:spcAft>
                        <a:buNone/>
                      </a:pPr>
                      <a:r>
                        <a:rPr b="1" lang="en" sz="1100">
                          <a:solidFill>
                            <a:schemeClr val="lt1"/>
                          </a:solidFill>
                        </a:rPr>
                        <a:t>GLMNET (LASSO)</a:t>
                      </a:r>
                      <a:endParaRPr b="1" sz="1100">
                        <a:solidFill>
                          <a:schemeClr val="lt1"/>
                        </a:solidFill>
                      </a:endParaRPr>
                    </a:p>
                  </a:txBody>
                  <a:tcPr marT="91425" marB="91425" marR="91425" marL="91425"/>
                </a:tc>
                <a:tc>
                  <a:txBody>
                    <a:bodyPr/>
                    <a:lstStyle/>
                    <a:p>
                      <a:pPr indent="0" lvl="0" marL="0" rtl="0" algn="l">
                        <a:spcBef>
                          <a:spcPts val="0"/>
                        </a:spcBef>
                        <a:spcAft>
                          <a:spcPts val="0"/>
                        </a:spcAft>
                        <a:buNone/>
                      </a:pPr>
                      <a:r>
                        <a:rPr b="1" lang="en" sz="1100">
                          <a:solidFill>
                            <a:schemeClr val="lt1"/>
                          </a:solidFill>
                        </a:rPr>
                        <a:t>Alpha = 1</a:t>
                      </a:r>
                      <a:endParaRPr b="1" sz="1100">
                        <a:solidFill>
                          <a:schemeClr val="lt1"/>
                        </a:solidFill>
                      </a:endParaRPr>
                    </a:p>
                    <a:p>
                      <a:pPr indent="0" lvl="0" marL="0" rtl="0" algn="l">
                        <a:spcBef>
                          <a:spcPts val="0"/>
                        </a:spcBef>
                        <a:spcAft>
                          <a:spcPts val="0"/>
                        </a:spcAft>
                        <a:buNone/>
                      </a:pPr>
                      <a:r>
                        <a:rPr b="1" lang="en" sz="1100">
                          <a:solidFill>
                            <a:schemeClr val="lt1"/>
                          </a:solidFill>
                        </a:rPr>
                        <a:t>Lambda = 0.001225234</a:t>
                      </a:r>
                      <a:endParaRPr b="1" sz="1100">
                        <a:solidFill>
                          <a:schemeClr val="lt1"/>
                        </a:solidFill>
                      </a:endParaRPr>
                    </a:p>
                  </a:txBody>
                  <a:tcPr marT="91425" marB="91425" marR="91425" marL="91425"/>
                </a:tc>
                <a:tc>
                  <a:txBody>
                    <a:bodyPr/>
                    <a:lstStyle/>
                    <a:p>
                      <a:pPr indent="0" lvl="0" marL="0" rtl="0" algn="l">
                        <a:spcBef>
                          <a:spcPts val="0"/>
                        </a:spcBef>
                        <a:spcAft>
                          <a:spcPts val="0"/>
                        </a:spcAft>
                        <a:buNone/>
                      </a:pPr>
                      <a:r>
                        <a:rPr b="1" lang="en" sz="1100">
                          <a:solidFill>
                            <a:schemeClr val="lt1"/>
                          </a:solidFill>
                        </a:rPr>
                        <a:t>RSME = 0.3430600</a:t>
                      </a:r>
                      <a:endParaRPr b="1" sz="1100">
                        <a:solidFill>
                          <a:schemeClr val="lt1"/>
                        </a:solidFill>
                      </a:endParaRPr>
                    </a:p>
                    <a:p>
                      <a:pPr indent="0" lvl="0" marL="0" rtl="0" algn="l">
                        <a:spcBef>
                          <a:spcPts val="0"/>
                        </a:spcBef>
                        <a:spcAft>
                          <a:spcPts val="0"/>
                        </a:spcAft>
                        <a:buNone/>
                      </a:pPr>
                      <a:r>
                        <a:rPr b="1" lang="en" sz="1100">
                          <a:solidFill>
                            <a:schemeClr val="lt1"/>
                          </a:solidFill>
                        </a:rPr>
                        <a:t>R-squared = 0.8291422</a:t>
                      </a:r>
                      <a:endParaRPr b="1" sz="1100">
                        <a:solidFill>
                          <a:schemeClr val="lt1"/>
                        </a:solidFill>
                      </a:endParaRPr>
                    </a:p>
                  </a:txBody>
                  <a:tcPr marT="91425" marB="91425" marR="91425" marL="91425"/>
                </a:tc>
              </a:tr>
              <a:tr h="1023100">
                <a:tc>
                  <a:txBody>
                    <a:bodyPr/>
                    <a:lstStyle/>
                    <a:p>
                      <a:pPr indent="0" lvl="0" marL="0" rtl="0" algn="l">
                        <a:spcBef>
                          <a:spcPts val="0"/>
                        </a:spcBef>
                        <a:spcAft>
                          <a:spcPts val="0"/>
                        </a:spcAft>
                        <a:buNone/>
                      </a:pPr>
                      <a:r>
                        <a:rPr b="1" lang="en" sz="1100">
                          <a:solidFill>
                            <a:schemeClr val="lt1"/>
                          </a:solidFill>
                        </a:rPr>
                        <a:t>LASSO / RIDGE</a:t>
                      </a:r>
                      <a:endParaRPr b="1" sz="1100">
                        <a:solidFill>
                          <a:schemeClr val="lt1"/>
                        </a:solidFill>
                      </a:endParaRPr>
                    </a:p>
                  </a:txBody>
                  <a:tcPr marT="91425" marB="91425" marR="91425" marL="91425"/>
                </a:tc>
                <a:tc>
                  <a:txBody>
                    <a:bodyPr/>
                    <a:lstStyle/>
                    <a:p>
                      <a:pPr indent="0" lvl="0" marL="0" rtl="0" algn="l">
                        <a:spcBef>
                          <a:spcPts val="0"/>
                        </a:spcBef>
                        <a:spcAft>
                          <a:spcPts val="0"/>
                        </a:spcAft>
                        <a:buNone/>
                      </a:pPr>
                      <a:r>
                        <a:rPr b="1" lang="en" sz="1100">
                          <a:solidFill>
                            <a:schemeClr val="lt1"/>
                          </a:solidFill>
                        </a:rPr>
                        <a:t>Alpha = 1 </a:t>
                      </a:r>
                      <a:endParaRPr b="1" sz="1100">
                        <a:solidFill>
                          <a:schemeClr val="lt1"/>
                        </a:solidFill>
                      </a:endParaRPr>
                    </a:p>
                    <a:p>
                      <a:pPr indent="0" lvl="0" marL="0" rtl="0" algn="l">
                        <a:spcBef>
                          <a:spcPts val="0"/>
                        </a:spcBef>
                        <a:spcAft>
                          <a:spcPts val="0"/>
                        </a:spcAft>
                        <a:buNone/>
                      </a:pPr>
                      <a:r>
                        <a:rPr b="1" lang="en" sz="1100">
                          <a:solidFill>
                            <a:schemeClr val="lt1"/>
                          </a:solidFill>
                        </a:rPr>
                        <a:t>Lambda = 0</a:t>
                      </a:r>
                      <a:endParaRPr b="1" sz="1100">
                        <a:solidFill>
                          <a:schemeClr val="lt1"/>
                        </a:solidFill>
                      </a:endParaRPr>
                    </a:p>
                    <a:p>
                      <a:pPr indent="0" lvl="0" marL="0" rtl="0" algn="l">
                        <a:spcBef>
                          <a:spcPts val="0"/>
                        </a:spcBef>
                        <a:spcAft>
                          <a:spcPts val="0"/>
                        </a:spcAft>
                        <a:buNone/>
                      </a:pPr>
                      <a:r>
                        <a:rPr b="1" lang="en" sz="1100">
                          <a:solidFill>
                            <a:schemeClr val="lt1"/>
                          </a:solidFill>
                        </a:rPr>
                        <a:t>Alpha = 0 </a:t>
                      </a:r>
                      <a:endParaRPr b="1" sz="1100">
                        <a:solidFill>
                          <a:schemeClr val="lt1"/>
                        </a:solidFill>
                      </a:endParaRPr>
                    </a:p>
                    <a:p>
                      <a:pPr indent="0" lvl="0" marL="0" rtl="0" algn="l">
                        <a:spcBef>
                          <a:spcPts val="0"/>
                        </a:spcBef>
                        <a:spcAft>
                          <a:spcPts val="0"/>
                        </a:spcAft>
                        <a:buNone/>
                      </a:pPr>
                      <a:r>
                        <a:rPr b="1" lang="en" sz="1100">
                          <a:solidFill>
                            <a:schemeClr val="lt1"/>
                          </a:solidFill>
                        </a:rPr>
                        <a:t>Lambda = 0</a:t>
                      </a:r>
                      <a:endParaRPr b="1" sz="1100">
                        <a:solidFill>
                          <a:schemeClr val="lt1"/>
                        </a:solidFill>
                      </a:endParaRPr>
                    </a:p>
                  </a:txBody>
                  <a:tcPr marT="91425" marB="91425" marR="91425" marL="91425"/>
                </a:tc>
                <a:tc>
                  <a:txBody>
                    <a:bodyPr/>
                    <a:lstStyle/>
                    <a:p>
                      <a:pPr indent="0" lvl="0" marL="0" rtl="0" algn="l">
                        <a:spcBef>
                          <a:spcPts val="0"/>
                        </a:spcBef>
                        <a:spcAft>
                          <a:spcPts val="0"/>
                        </a:spcAft>
                        <a:buNone/>
                      </a:pPr>
                      <a:r>
                        <a:rPr b="1" lang="en" sz="1100">
                          <a:solidFill>
                            <a:schemeClr val="lt1"/>
                          </a:solidFill>
                        </a:rPr>
                        <a:t>RSME = 0.30112 (LASSO)</a:t>
                      </a:r>
                      <a:endParaRPr b="1" sz="1100">
                        <a:solidFill>
                          <a:schemeClr val="lt1"/>
                        </a:solidFill>
                      </a:endParaRPr>
                    </a:p>
                    <a:p>
                      <a:pPr indent="0" lvl="0" marL="0" rtl="0" algn="l">
                        <a:spcBef>
                          <a:spcPts val="0"/>
                        </a:spcBef>
                        <a:spcAft>
                          <a:spcPts val="0"/>
                        </a:spcAft>
                        <a:buNone/>
                      </a:pPr>
                      <a:r>
                        <a:rPr b="1" lang="en" sz="1100">
                          <a:solidFill>
                            <a:schemeClr val="lt1"/>
                          </a:solidFill>
                        </a:rPr>
                        <a:t>R-squared = 0.8674285 (LASSO)</a:t>
                      </a:r>
                      <a:endParaRPr b="1" sz="1100">
                        <a:solidFill>
                          <a:schemeClr val="lt1"/>
                        </a:solidFill>
                      </a:endParaRPr>
                    </a:p>
                    <a:p>
                      <a:pPr indent="0" lvl="0" marL="0" rtl="0" algn="l">
                        <a:spcBef>
                          <a:spcPts val="0"/>
                        </a:spcBef>
                        <a:spcAft>
                          <a:spcPts val="0"/>
                        </a:spcAft>
                        <a:buNone/>
                      </a:pPr>
                      <a:r>
                        <a:rPr b="1" lang="en" sz="1100">
                          <a:solidFill>
                            <a:schemeClr val="lt1"/>
                          </a:solidFill>
                        </a:rPr>
                        <a:t>RSME = 0.4269854 (RIDGE)</a:t>
                      </a:r>
                      <a:endParaRPr b="1" sz="1100">
                        <a:solidFill>
                          <a:schemeClr val="lt1"/>
                        </a:solidFill>
                      </a:endParaRPr>
                    </a:p>
                    <a:p>
                      <a:pPr indent="0" lvl="0" marL="0" rtl="0" algn="l">
                        <a:spcBef>
                          <a:spcPts val="0"/>
                        </a:spcBef>
                        <a:spcAft>
                          <a:spcPts val="0"/>
                        </a:spcAft>
                        <a:buNone/>
                      </a:pPr>
                      <a:r>
                        <a:rPr b="1" lang="en" sz="1100">
                          <a:solidFill>
                            <a:schemeClr val="lt1"/>
                          </a:solidFill>
                        </a:rPr>
                        <a:t>R-squared = 0.7346539 (RIDGE)</a:t>
                      </a:r>
                      <a:endParaRPr b="1" sz="1100">
                        <a:solidFill>
                          <a:schemeClr val="lt1"/>
                        </a:solidFill>
                      </a:endParaRPr>
                    </a:p>
                  </a:txBody>
                  <a:tcPr marT="91425" marB="91425" marR="91425" marL="91425"/>
                </a:tc>
              </a:tr>
              <a:tr h="591475">
                <a:tc>
                  <a:txBody>
                    <a:bodyPr/>
                    <a:lstStyle/>
                    <a:p>
                      <a:pPr indent="0" lvl="0" marL="0" rtl="0" algn="l">
                        <a:spcBef>
                          <a:spcPts val="0"/>
                        </a:spcBef>
                        <a:spcAft>
                          <a:spcPts val="0"/>
                        </a:spcAft>
                        <a:buNone/>
                      </a:pPr>
                      <a:r>
                        <a:rPr b="1" lang="en" sz="1100">
                          <a:solidFill>
                            <a:schemeClr val="lt1"/>
                          </a:solidFill>
                        </a:rPr>
                        <a:t>LINEAR </a:t>
                      </a:r>
                      <a:endParaRPr b="1" sz="1100">
                        <a:solidFill>
                          <a:schemeClr val="lt1"/>
                        </a:solidFill>
                      </a:endParaRPr>
                    </a:p>
                  </a:txBody>
                  <a:tcPr marT="91425" marB="91425" marR="91425" marL="91425"/>
                </a:tc>
                <a:tc>
                  <a:txBody>
                    <a:bodyPr/>
                    <a:lstStyle/>
                    <a:p>
                      <a:pPr indent="0" lvl="0" marL="0" rtl="0" algn="l">
                        <a:spcBef>
                          <a:spcPts val="0"/>
                        </a:spcBef>
                        <a:spcAft>
                          <a:spcPts val="0"/>
                        </a:spcAft>
                        <a:buNone/>
                      </a:pPr>
                      <a:r>
                        <a:rPr b="1" lang="en" sz="1100">
                          <a:solidFill>
                            <a:schemeClr val="lt1"/>
                          </a:solidFill>
                        </a:rPr>
                        <a:t> </a:t>
                      </a:r>
                      <a:endParaRPr b="1" sz="1100">
                        <a:solidFill>
                          <a:schemeClr val="lt1"/>
                        </a:solidFill>
                      </a:endParaRPr>
                    </a:p>
                  </a:txBody>
                  <a:tcPr marT="91425" marB="91425" marR="91425" marL="91425"/>
                </a:tc>
                <a:tc>
                  <a:txBody>
                    <a:bodyPr/>
                    <a:lstStyle/>
                    <a:p>
                      <a:pPr indent="0" lvl="0" marL="0" rtl="0" algn="l">
                        <a:spcBef>
                          <a:spcPts val="0"/>
                        </a:spcBef>
                        <a:spcAft>
                          <a:spcPts val="0"/>
                        </a:spcAft>
                        <a:buNone/>
                      </a:pPr>
                      <a:r>
                        <a:rPr b="1" lang="en" sz="1100">
                          <a:solidFill>
                            <a:schemeClr val="lt1"/>
                          </a:solidFill>
                        </a:rPr>
                        <a:t>RMSE = 0.2968859</a:t>
                      </a:r>
                      <a:endParaRPr b="1" sz="1100">
                        <a:solidFill>
                          <a:schemeClr val="lt1"/>
                        </a:solidFill>
                      </a:endParaRPr>
                    </a:p>
                    <a:p>
                      <a:pPr indent="0" lvl="0" marL="0" rtl="0" algn="l">
                        <a:spcBef>
                          <a:spcPts val="0"/>
                        </a:spcBef>
                        <a:spcAft>
                          <a:spcPts val="0"/>
                        </a:spcAft>
                        <a:buNone/>
                      </a:pPr>
                      <a:r>
                        <a:rPr b="1" lang="en" sz="1000">
                          <a:solidFill>
                            <a:schemeClr val="lt1"/>
                          </a:solidFill>
                        </a:rPr>
                        <a:t>Adj R-squared = 0.8708812</a:t>
                      </a:r>
                      <a:endParaRPr b="1" sz="1000">
                        <a:solidFill>
                          <a:schemeClr val="lt1"/>
                        </a:solidFill>
                      </a:endParaRPr>
                    </a:p>
                  </a:txBody>
                  <a:tcPr marT="91425" marB="91425" marR="91425" marL="91425"/>
                </a:tc>
              </a:tr>
              <a:tr h="591475">
                <a:tc>
                  <a:txBody>
                    <a:bodyPr/>
                    <a:lstStyle/>
                    <a:p>
                      <a:pPr indent="0" lvl="0" marL="0" rtl="0" algn="l">
                        <a:spcBef>
                          <a:spcPts val="0"/>
                        </a:spcBef>
                        <a:spcAft>
                          <a:spcPts val="0"/>
                        </a:spcAft>
                        <a:buNone/>
                      </a:pPr>
                      <a:r>
                        <a:rPr b="1" lang="en" sz="1100">
                          <a:solidFill>
                            <a:schemeClr val="lt1"/>
                          </a:solidFill>
                        </a:rPr>
                        <a:t>KNN </a:t>
                      </a:r>
                      <a:endParaRPr b="1" sz="1100">
                        <a:solidFill>
                          <a:schemeClr val="lt1"/>
                        </a:solidFill>
                      </a:endParaRPr>
                    </a:p>
                  </a:txBody>
                  <a:tcPr marT="91425" marB="91425" marR="91425" marL="91425"/>
                </a:tc>
                <a:tc>
                  <a:txBody>
                    <a:bodyPr/>
                    <a:lstStyle/>
                    <a:p>
                      <a:pPr indent="0" lvl="0" marL="0" rtl="0" algn="l">
                        <a:spcBef>
                          <a:spcPts val="0"/>
                        </a:spcBef>
                        <a:spcAft>
                          <a:spcPts val="0"/>
                        </a:spcAft>
                        <a:buNone/>
                      </a:pPr>
                      <a:r>
                        <a:rPr b="1" lang="en" sz="1100">
                          <a:solidFill>
                            <a:schemeClr val="lt1"/>
                          </a:solidFill>
                        </a:rPr>
                        <a:t>K = 7</a:t>
                      </a:r>
                      <a:endParaRPr b="1" sz="1100">
                        <a:solidFill>
                          <a:schemeClr val="lt1"/>
                        </a:solidFill>
                      </a:endParaRPr>
                    </a:p>
                  </a:txBody>
                  <a:tcPr marT="91425" marB="91425" marR="91425" marL="91425"/>
                </a:tc>
                <a:tc>
                  <a:txBody>
                    <a:bodyPr/>
                    <a:lstStyle/>
                    <a:p>
                      <a:pPr indent="0" lvl="0" marL="0" rtl="0" algn="l">
                        <a:spcBef>
                          <a:spcPts val="0"/>
                        </a:spcBef>
                        <a:spcAft>
                          <a:spcPts val="0"/>
                        </a:spcAft>
                        <a:buNone/>
                      </a:pPr>
                      <a:r>
                        <a:rPr b="1" lang="en" sz="1100">
                          <a:solidFill>
                            <a:schemeClr val="lt1"/>
                          </a:solidFill>
                        </a:rPr>
                        <a:t>RMSE = 0.4008709</a:t>
                      </a:r>
                      <a:endParaRPr b="1" sz="1100">
                        <a:solidFill>
                          <a:schemeClr val="lt1"/>
                        </a:solidFill>
                      </a:endParaRPr>
                    </a:p>
                    <a:p>
                      <a:pPr indent="0" lvl="0" marL="0" rtl="0" algn="l">
                        <a:spcBef>
                          <a:spcPts val="0"/>
                        </a:spcBef>
                        <a:spcAft>
                          <a:spcPts val="0"/>
                        </a:spcAft>
                        <a:buNone/>
                      </a:pPr>
                      <a:r>
                        <a:rPr b="1" lang="en" sz="1000">
                          <a:solidFill>
                            <a:schemeClr val="lt1"/>
                          </a:solidFill>
                        </a:rPr>
                        <a:t>R-squared = 0.7654913</a:t>
                      </a:r>
                      <a:endParaRPr b="1" sz="1100">
                        <a:solidFill>
                          <a:schemeClr val="lt1"/>
                        </a:solidFill>
                      </a:endParaRPr>
                    </a:p>
                  </a:txBody>
                  <a:tcPr marT="91425" marB="91425" marR="91425" marL="91425"/>
                </a:tc>
              </a:tr>
            </a:tbl>
          </a:graphicData>
        </a:graphic>
      </p:graphicFrame>
      <p:pic>
        <p:nvPicPr>
          <p:cNvPr id="623" name="Google Shape;623;p60"/>
          <p:cNvPicPr preferRelativeResize="0"/>
          <p:nvPr/>
        </p:nvPicPr>
        <p:blipFill>
          <a:blip r:embed="rId3">
            <a:alphaModFix/>
          </a:blip>
          <a:stretch>
            <a:fillRect/>
          </a:stretch>
        </p:blipFill>
        <p:spPr>
          <a:xfrm>
            <a:off x="6389924" y="804100"/>
            <a:ext cx="2707400" cy="1657530"/>
          </a:xfrm>
          <a:prstGeom prst="rect">
            <a:avLst/>
          </a:prstGeom>
          <a:noFill/>
          <a:ln>
            <a:noFill/>
          </a:ln>
        </p:spPr>
      </p:pic>
      <p:pic>
        <p:nvPicPr>
          <p:cNvPr id="624" name="Google Shape;624;p60"/>
          <p:cNvPicPr preferRelativeResize="0"/>
          <p:nvPr/>
        </p:nvPicPr>
        <p:blipFill>
          <a:blip r:embed="rId4">
            <a:alphaModFix/>
          </a:blip>
          <a:stretch>
            <a:fillRect/>
          </a:stretch>
        </p:blipFill>
        <p:spPr>
          <a:xfrm>
            <a:off x="6405950" y="2765900"/>
            <a:ext cx="2675349" cy="1553297"/>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1"/>
          <p:cNvSpPr txBox="1"/>
          <p:nvPr>
            <p:ph type="title"/>
          </p:nvPr>
        </p:nvSpPr>
        <p:spPr>
          <a:xfrm>
            <a:off x="845650" y="210900"/>
            <a:ext cx="7704000" cy="3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Objective 2 </a:t>
            </a:r>
            <a:r>
              <a:rPr lang="en" sz="3000">
                <a:solidFill>
                  <a:schemeClr val="accent5"/>
                </a:solidFill>
              </a:rPr>
              <a:t>Comparing Both Models </a:t>
            </a:r>
            <a:endParaRPr/>
          </a:p>
        </p:txBody>
      </p:sp>
      <p:cxnSp>
        <p:nvCxnSpPr>
          <p:cNvPr id="630" name="Google Shape;630;p61"/>
          <p:cNvCxnSpPr/>
          <p:nvPr/>
        </p:nvCxnSpPr>
        <p:spPr>
          <a:xfrm>
            <a:off x="2028150" y="677825"/>
            <a:ext cx="5087700" cy="0"/>
          </a:xfrm>
          <a:prstGeom prst="straightConnector1">
            <a:avLst/>
          </a:prstGeom>
          <a:noFill/>
          <a:ln cap="flat" cmpd="sng" w="19050">
            <a:solidFill>
              <a:schemeClr val="accent5"/>
            </a:solidFill>
            <a:prstDash val="solid"/>
            <a:round/>
            <a:headEnd len="med" w="med" type="oval"/>
            <a:tailEnd len="med" w="med" type="oval"/>
          </a:ln>
        </p:spPr>
      </p:cxnSp>
      <p:grpSp>
        <p:nvGrpSpPr>
          <p:cNvPr id="631" name="Google Shape;631;p61"/>
          <p:cNvGrpSpPr/>
          <p:nvPr/>
        </p:nvGrpSpPr>
        <p:grpSpPr>
          <a:xfrm>
            <a:off x="6941530" y="1479989"/>
            <a:ext cx="382683" cy="380344"/>
            <a:chOff x="5601268" y="1571926"/>
            <a:chExt cx="382683" cy="380344"/>
          </a:xfrm>
        </p:grpSpPr>
        <p:sp>
          <p:nvSpPr>
            <p:cNvPr id="632" name="Google Shape;632;p61"/>
            <p:cNvSpPr/>
            <p:nvPr/>
          </p:nvSpPr>
          <p:spPr>
            <a:xfrm>
              <a:off x="5736841" y="1669239"/>
              <a:ext cx="66937" cy="89124"/>
            </a:xfrm>
            <a:custGeom>
              <a:rect b="b" l="l" r="r" t="t"/>
              <a:pathLst>
                <a:path extrusionOk="0" h="2362" w="1774">
                  <a:moveTo>
                    <a:pt x="1182" y="591"/>
                  </a:moveTo>
                  <a:lnTo>
                    <a:pt x="1182" y="1181"/>
                  </a:lnTo>
                  <a:lnTo>
                    <a:pt x="592" y="1181"/>
                  </a:lnTo>
                  <a:lnTo>
                    <a:pt x="592" y="591"/>
                  </a:lnTo>
                  <a:close/>
                  <a:moveTo>
                    <a:pt x="1" y="0"/>
                  </a:moveTo>
                  <a:lnTo>
                    <a:pt x="1" y="2362"/>
                  </a:lnTo>
                  <a:lnTo>
                    <a:pt x="592" y="2362"/>
                  </a:lnTo>
                  <a:lnTo>
                    <a:pt x="592" y="1771"/>
                  </a:lnTo>
                  <a:lnTo>
                    <a:pt x="1182" y="1771"/>
                  </a:lnTo>
                  <a:lnTo>
                    <a:pt x="1182" y="2362"/>
                  </a:lnTo>
                  <a:lnTo>
                    <a:pt x="1773" y="2362"/>
                  </a:lnTo>
                  <a:lnTo>
                    <a:pt x="1773" y="0"/>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1"/>
            <p:cNvSpPr/>
            <p:nvPr/>
          </p:nvSpPr>
          <p:spPr>
            <a:xfrm>
              <a:off x="5826003" y="1669239"/>
              <a:ext cx="22338" cy="89124"/>
            </a:xfrm>
            <a:custGeom>
              <a:rect b="b" l="l" r="r" t="t"/>
              <a:pathLst>
                <a:path extrusionOk="0" h="2362" w="592">
                  <a:moveTo>
                    <a:pt x="1" y="0"/>
                  </a:moveTo>
                  <a:lnTo>
                    <a:pt x="1" y="2362"/>
                  </a:lnTo>
                  <a:lnTo>
                    <a:pt x="591" y="2362"/>
                  </a:lnTo>
                  <a:lnTo>
                    <a:pt x="591" y="0"/>
                  </a:ln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1"/>
            <p:cNvSpPr/>
            <p:nvPr/>
          </p:nvSpPr>
          <p:spPr>
            <a:xfrm>
              <a:off x="5601268" y="1571926"/>
              <a:ext cx="382683" cy="380344"/>
            </a:xfrm>
            <a:custGeom>
              <a:rect b="b" l="l" r="r" t="t"/>
              <a:pathLst>
                <a:path extrusionOk="0" h="10080" w="10142">
                  <a:moveTo>
                    <a:pt x="5967" y="581"/>
                  </a:moveTo>
                  <a:cubicBezTo>
                    <a:pt x="7112" y="581"/>
                    <a:pt x="8043" y="1513"/>
                    <a:pt x="8043" y="2658"/>
                  </a:cubicBezTo>
                  <a:lnTo>
                    <a:pt x="8042" y="2933"/>
                  </a:lnTo>
                  <a:lnTo>
                    <a:pt x="8305" y="2963"/>
                  </a:lnTo>
                  <a:cubicBezTo>
                    <a:pt x="9021" y="3046"/>
                    <a:pt x="9557" y="3668"/>
                    <a:pt x="9528" y="4397"/>
                  </a:cubicBezTo>
                  <a:cubicBezTo>
                    <a:pt x="9499" y="5145"/>
                    <a:pt x="8870" y="5729"/>
                    <a:pt x="8122" y="5729"/>
                  </a:cubicBezTo>
                  <a:lnTo>
                    <a:pt x="2010" y="5729"/>
                  </a:lnTo>
                  <a:cubicBezTo>
                    <a:pt x="2010" y="5729"/>
                    <a:pt x="622" y="5115"/>
                    <a:pt x="622" y="4350"/>
                  </a:cubicBezTo>
                  <a:cubicBezTo>
                    <a:pt x="622" y="3646"/>
                    <a:pt x="1149" y="3054"/>
                    <a:pt x="1847" y="2972"/>
                  </a:cubicBezTo>
                  <a:lnTo>
                    <a:pt x="2098" y="2941"/>
                  </a:lnTo>
                  <a:lnTo>
                    <a:pt x="2117" y="2676"/>
                  </a:lnTo>
                  <a:lnTo>
                    <a:pt x="2117" y="2657"/>
                  </a:lnTo>
                  <a:cubicBezTo>
                    <a:pt x="2117" y="1843"/>
                    <a:pt x="2781" y="1179"/>
                    <a:pt x="3595" y="1179"/>
                  </a:cubicBezTo>
                  <a:cubicBezTo>
                    <a:pt x="3786" y="1179"/>
                    <a:pt x="3973" y="1216"/>
                    <a:pt x="4148" y="1287"/>
                  </a:cubicBezTo>
                  <a:lnTo>
                    <a:pt x="4332" y="1361"/>
                  </a:lnTo>
                  <a:lnTo>
                    <a:pt x="4472" y="1217"/>
                  </a:lnTo>
                  <a:cubicBezTo>
                    <a:pt x="4866" y="807"/>
                    <a:pt x="5398" y="581"/>
                    <a:pt x="5967" y="581"/>
                  </a:cubicBezTo>
                  <a:close/>
                  <a:moveTo>
                    <a:pt x="1212" y="8308"/>
                  </a:moveTo>
                  <a:cubicBezTo>
                    <a:pt x="1538" y="8308"/>
                    <a:pt x="1803" y="8573"/>
                    <a:pt x="1803" y="8899"/>
                  </a:cubicBezTo>
                  <a:cubicBezTo>
                    <a:pt x="1803" y="9224"/>
                    <a:pt x="1538" y="9489"/>
                    <a:pt x="1212" y="9489"/>
                  </a:cubicBezTo>
                  <a:cubicBezTo>
                    <a:pt x="886" y="9489"/>
                    <a:pt x="622" y="9224"/>
                    <a:pt x="622" y="8899"/>
                  </a:cubicBezTo>
                  <a:cubicBezTo>
                    <a:pt x="622" y="8573"/>
                    <a:pt x="886" y="8308"/>
                    <a:pt x="1212" y="8308"/>
                  </a:cubicBezTo>
                  <a:close/>
                  <a:moveTo>
                    <a:pt x="5071" y="8308"/>
                  </a:moveTo>
                  <a:cubicBezTo>
                    <a:pt x="5397" y="8308"/>
                    <a:pt x="5661" y="8573"/>
                    <a:pt x="5661" y="8899"/>
                  </a:cubicBezTo>
                  <a:cubicBezTo>
                    <a:pt x="5661" y="9224"/>
                    <a:pt x="5397" y="9489"/>
                    <a:pt x="5071" y="9489"/>
                  </a:cubicBezTo>
                  <a:cubicBezTo>
                    <a:pt x="4745" y="9489"/>
                    <a:pt x="4480" y="9224"/>
                    <a:pt x="4480" y="8899"/>
                  </a:cubicBezTo>
                  <a:cubicBezTo>
                    <a:pt x="4480" y="8573"/>
                    <a:pt x="4745" y="8308"/>
                    <a:pt x="5071" y="8308"/>
                  </a:cubicBezTo>
                  <a:close/>
                  <a:moveTo>
                    <a:pt x="8929" y="8308"/>
                  </a:moveTo>
                  <a:cubicBezTo>
                    <a:pt x="9255" y="8308"/>
                    <a:pt x="9520" y="8573"/>
                    <a:pt x="9520" y="8899"/>
                  </a:cubicBezTo>
                  <a:cubicBezTo>
                    <a:pt x="9520" y="9224"/>
                    <a:pt x="9255" y="9489"/>
                    <a:pt x="8929" y="9489"/>
                  </a:cubicBezTo>
                  <a:cubicBezTo>
                    <a:pt x="8603" y="9489"/>
                    <a:pt x="8339" y="9224"/>
                    <a:pt x="8339" y="8899"/>
                  </a:cubicBezTo>
                  <a:cubicBezTo>
                    <a:pt x="8339" y="8573"/>
                    <a:pt x="8603" y="8308"/>
                    <a:pt x="8929" y="8308"/>
                  </a:cubicBezTo>
                  <a:close/>
                  <a:moveTo>
                    <a:pt x="5958" y="0"/>
                  </a:moveTo>
                  <a:cubicBezTo>
                    <a:pt x="5290" y="0"/>
                    <a:pt x="4665" y="242"/>
                    <a:pt x="4174" y="684"/>
                  </a:cubicBezTo>
                  <a:cubicBezTo>
                    <a:pt x="3984" y="627"/>
                    <a:pt x="3787" y="598"/>
                    <a:pt x="3586" y="598"/>
                  </a:cubicBezTo>
                  <a:cubicBezTo>
                    <a:pt x="2525" y="598"/>
                    <a:pt x="1649" y="1401"/>
                    <a:pt x="1531" y="2430"/>
                  </a:cubicBezTo>
                  <a:cubicBezTo>
                    <a:pt x="661" y="2646"/>
                    <a:pt x="31" y="3431"/>
                    <a:pt x="31" y="4350"/>
                  </a:cubicBezTo>
                  <a:cubicBezTo>
                    <a:pt x="31" y="5441"/>
                    <a:pt x="919" y="6328"/>
                    <a:pt x="2010" y="6339"/>
                  </a:cubicBezTo>
                  <a:lnTo>
                    <a:pt x="4775" y="6339"/>
                  </a:lnTo>
                  <a:lnTo>
                    <a:pt x="4775" y="7754"/>
                  </a:lnTo>
                  <a:cubicBezTo>
                    <a:pt x="4361" y="7862"/>
                    <a:pt x="4034" y="8189"/>
                    <a:pt x="3927" y="8603"/>
                  </a:cubicBezTo>
                  <a:lnTo>
                    <a:pt x="2356" y="8603"/>
                  </a:lnTo>
                  <a:cubicBezTo>
                    <a:pt x="2225" y="8094"/>
                    <a:pt x="1762" y="7717"/>
                    <a:pt x="1212" y="7717"/>
                  </a:cubicBezTo>
                  <a:cubicBezTo>
                    <a:pt x="1193" y="7717"/>
                    <a:pt x="1175" y="7717"/>
                    <a:pt x="1156" y="7718"/>
                  </a:cubicBezTo>
                  <a:cubicBezTo>
                    <a:pt x="552" y="7746"/>
                    <a:pt x="60" y="8237"/>
                    <a:pt x="32" y="8842"/>
                  </a:cubicBezTo>
                  <a:cubicBezTo>
                    <a:pt x="0" y="9519"/>
                    <a:pt x="542" y="10079"/>
                    <a:pt x="1212" y="10079"/>
                  </a:cubicBezTo>
                  <a:cubicBezTo>
                    <a:pt x="1762" y="10079"/>
                    <a:pt x="2225" y="9702"/>
                    <a:pt x="2356" y="9194"/>
                  </a:cubicBezTo>
                  <a:lnTo>
                    <a:pt x="3927" y="9194"/>
                  </a:lnTo>
                  <a:cubicBezTo>
                    <a:pt x="4058" y="9702"/>
                    <a:pt x="4521" y="10079"/>
                    <a:pt x="5071" y="10079"/>
                  </a:cubicBezTo>
                  <a:cubicBezTo>
                    <a:pt x="5620" y="10079"/>
                    <a:pt x="6083" y="9702"/>
                    <a:pt x="6214" y="9194"/>
                  </a:cubicBezTo>
                  <a:lnTo>
                    <a:pt x="7786" y="9194"/>
                  </a:lnTo>
                  <a:cubicBezTo>
                    <a:pt x="7916" y="9702"/>
                    <a:pt x="8380" y="10079"/>
                    <a:pt x="8929" y="10079"/>
                  </a:cubicBezTo>
                  <a:cubicBezTo>
                    <a:pt x="8947" y="10079"/>
                    <a:pt x="8966" y="10079"/>
                    <a:pt x="8984" y="10078"/>
                  </a:cubicBezTo>
                  <a:cubicBezTo>
                    <a:pt x="9590" y="10051"/>
                    <a:pt x="10081" y="9560"/>
                    <a:pt x="10110" y="8955"/>
                  </a:cubicBezTo>
                  <a:cubicBezTo>
                    <a:pt x="10141" y="8277"/>
                    <a:pt x="9599" y="7717"/>
                    <a:pt x="8929" y="7717"/>
                  </a:cubicBezTo>
                  <a:cubicBezTo>
                    <a:pt x="8380" y="7717"/>
                    <a:pt x="7917" y="8094"/>
                    <a:pt x="7786" y="8603"/>
                  </a:cubicBezTo>
                  <a:lnTo>
                    <a:pt x="6215" y="8603"/>
                  </a:lnTo>
                  <a:cubicBezTo>
                    <a:pt x="6108" y="8189"/>
                    <a:pt x="5781" y="7862"/>
                    <a:pt x="5366" y="7754"/>
                  </a:cubicBezTo>
                  <a:lnTo>
                    <a:pt x="5366" y="6320"/>
                  </a:lnTo>
                  <a:lnTo>
                    <a:pt x="8132" y="6320"/>
                  </a:lnTo>
                  <a:cubicBezTo>
                    <a:pt x="8137" y="6320"/>
                    <a:pt x="8142" y="6320"/>
                    <a:pt x="8147" y="6320"/>
                  </a:cubicBezTo>
                  <a:cubicBezTo>
                    <a:pt x="9232" y="6320"/>
                    <a:pt x="10111" y="5436"/>
                    <a:pt x="10111" y="4350"/>
                  </a:cubicBezTo>
                  <a:cubicBezTo>
                    <a:pt x="10111" y="3433"/>
                    <a:pt x="9483" y="2648"/>
                    <a:pt x="8614" y="2432"/>
                  </a:cubicBezTo>
                  <a:cubicBezTo>
                    <a:pt x="8495" y="1071"/>
                    <a:pt x="7348" y="0"/>
                    <a:pt x="5958" y="0"/>
                  </a:cubicBezTo>
                  <a:close/>
                </a:path>
              </a:pathLst>
            </a:custGeom>
            <a:gradFill>
              <a:gsLst>
                <a:gs pos="0">
                  <a:schemeClr val="accent2"/>
                </a:gs>
                <a:gs pos="100000">
                  <a:schemeClr val="accent4"/>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35" name="Google Shape;635;p61"/>
          <p:cNvGraphicFramePr/>
          <p:nvPr/>
        </p:nvGraphicFramePr>
        <p:xfrm>
          <a:off x="1020025" y="828913"/>
          <a:ext cx="3000000" cy="3000000"/>
        </p:xfrm>
        <a:graphic>
          <a:graphicData uri="http://schemas.openxmlformats.org/drawingml/2006/table">
            <a:tbl>
              <a:tblPr>
                <a:noFill/>
                <a:tableStyleId>{35F8F586-1634-4790-8E02-69526092AF76}</a:tableStyleId>
              </a:tblPr>
              <a:tblGrid>
                <a:gridCol w="2768400"/>
                <a:gridCol w="2057600"/>
                <a:gridCol w="2413000"/>
              </a:tblGrid>
              <a:tr h="381000">
                <a:tc>
                  <a:txBody>
                    <a:bodyPr/>
                    <a:lstStyle/>
                    <a:p>
                      <a:pPr indent="0" lvl="0" marL="0" rtl="0" algn="l">
                        <a:spcBef>
                          <a:spcPts val="0"/>
                        </a:spcBef>
                        <a:spcAft>
                          <a:spcPts val="0"/>
                        </a:spcAft>
                        <a:buNone/>
                      </a:pPr>
                      <a:r>
                        <a:rPr b="1" lang="en">
                          <a:solidFill>
                            <a:schemeClr val="lt1"/>
                          </a:solidFill>
                        </a:rPr>
                        <a:t>Model 3: Log-Log </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RMSE</a:t>
                      </a:r>
                      <a:endParaRPr/>
                    </a:p>
                  </a:txBody>
                  <a:tcPr marT="91425" marB="91425" marR="91425" marL="91425"/>
                </a:tc>
                <a:tc>
                  <a:txBody>
                    <a:bodyPr/>
                    <a:lstStyle/>
                    <a:p>
                      <a:pPr indent="0" lvl="0" marL="0" rtl="0" algn="l">
                        <a:spcBef>
                          <a:spcPts val="0"/>
                        </a:spcBef>
                        <a:spcAft>
                          <a:spcPts val="0"/>
                        </a:spcAft>
                        <a:buNone/>
                      </a:pPr>
                      <a:r>
                        <a:rPr b="1" lang="en">
                          <a:solidFill>
                            <a:schemeClr val="lt1"/>
                          </a:solidFill>
                        </a:rPr>
                        <a:t>R-squared</a:t>
                      </a:r>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GLM-NET</a:t>
                      </a:r>
                      <a:endParaRPr>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0.2400668</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0.9158387</a:t>
                      </a:r>
                      <a:endParaRPr b="1">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LASSO / RIDGE</a:t>
                      </a:r>
                      <a:endParaRPr>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0.2398871 (LASSO)</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0.9158575 (LASSO)</a:t>
                      </a:r>
                      <a:endParaRPr b="1">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LINEAR</a:t>
                      </a:r>
                      <a:endParaRPr>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0.2397446</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0.9159798</a:t>
                      </a:r>
                      <a:endParaRPr b="1">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KNN</a:t>
                      </a:r>
                      <a:endParaRPr>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0.2514574</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0.9075544</a:t>
                      </a:r>
                      <a:endParaRPr b="1">
                        <a:solidFill>
                          <a:schemeClr val="lt1"/>
                        </a:solidFill>
                      </a:endParaRPr>
                    </a:p>
                  </a:txBody>
                  <a:tcPr marT="91425" marB="91425" marR="91425" marL="91425"/>
                </a:tc>
              </a:tr>
            </a:tbl>
          </a:graphicData>
        </a:graphic>
      </p:graphicFrame>
      <p:graphicFrame>
        <p:nvGraphicFramePr>
          <p:cNvPr id="636" name="Google Shape;636;p61"/>
          <p:cNvGraphicFramePr/>
          <p:nvPr/>
        </p:nvGraphicFramePr>
        <p:xfrm>
          <a:off x="1020025" y="2961050"/>
          <a:ext cx="3000000" cy="3000000"/>
        </p:xfrm>
        <a:graphic>
          <a:graphicData uri="http://schemas.openxmlformats.org/drawingml/2006/table">
            <a:tbl>
              <a:tblPr>
                <a:noFill/>
                <a:tableStyleId>{35F8F586-1634-4790-8E02-69526092AF76}</a:tableStyleId>
              </a:tblPr>
              <a:tblGrid>
                <a:gridCol w="2768400"/>
                <a:gridCol w="2057600"/>
                <a:gridCol w="2413000"/>
              </a:tblGrid>
              <a:tr h="381000">
                <a:tc>
                  <a:txBody>
                    <a:bodyPr/>
                    <a:lstStyle/>
                    <a:p>
                      <a:pPr indent="0" lvl="0" marL="0" rtl="0" algn="l">
                        <a:spcBef>
                          <a:spcPts val="0"/>
                        </a:spcBef>
                        <a:spcAft>
                          <a:spcPts val="0"/>
                        </a:spcAft>
                        <a:buNone/>
                      </a:pPr>
                      <a:r>
                        <a:rPr b="1" lang="en" sz="1200">
                          <a:solidFill>
                            <a:schemeClr val="lt1"/>
                          </a:solidFill>
                        </a:rPr>
                        <a:t>Model 4: Log-Log with Interactions </a:t>
                      </a:r>
                      <a:endParaRPr b="1" sz="1200">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RMSE</a:t>
                      </a:r>
                      <a:endParaRPr/>
                    </a:p>
                  </a:txBody>
                  <a:tcPr marT="91425" marB="91425" marR="91425" marL="91425"/>
                </a:tc>
                <a:tc>
                  <a:txBody>
                    <a:bodyPr/>
                    <a:lstStyle/>
                    <a:p>
                      <a:pPr indent="0" lvl="0" marL="0" rtl="0" algn="l">
                        <a:spcBef>
                          <a:spcPts val="0"/>
                        </a:spcBef>
                        <a:spcAft>
                          <a:spcPts val="0"/>
                        </a:spcAft>
                        <a:buNone/>
                      </a:pPr>
                      <a:r>
                        <a:rPr b="1" lang="en">
                          <a:solidFill>
                            <a:schemeClr val="lt1"/>
                          </a:solidFill>
                        </a:rPr>
                        <a:t>R-squared</a:t>
                      </a:r>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GLM-NET</a:t>
                      </a:r>
                      <a:endParaRPr>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0.3430600</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0.8291422</a:t>
                      </a:r>
                      <a:endParaRPr b="1">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LASSO / RIDGE</a:t>
                      </a:r>
                      <a:endParaRPr>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0.30112 (LASSO)</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0.8674285 (LASSO)</a:t>
                      </a:r>
                      <a:endParaRPr b="1">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LINEAR</a:t>
                      </a:r>
                      <a:endParaRPr>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0.2968859</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0.8708812</a:t>
                      </a:r>
                      <a:endParaRPr b="1">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KNN</a:t>
                      </a:r>
                      <a:endParaRPr>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0.4008709</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0.7654913</a:t>
                      </a:r>
                      <a:endParaRPr b="1">
                        <a:solidFill>
                          <a:schemeClr val="lt1"/>
                        </a:solidFill>
                      </a:endParaRPr>
                    </a:p>
                  </a:txBody>
                  <a:tcPr marT="91425" marB="91425" marR="91425" marL="91425"/>
                </a:tc>
              </a:tr>
            </a:tbl>
          </a:graphicData>
        </a:graphic>
      </p:graphicFrame>
      <p:sp>
        <p:nvSpPr>
          <p:cNvPr id="637" name="Google Shape;637;p61"/>
          <p:cNvSpPr/>
          <p:nvPr/>
        </p:nvSpPr>
        <p:spPr>
          <a:xfrm>
            <a:off x="893000" y="734050"/>
            <a:ext cx="7530900" cy="2154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1"/>
          <p:cNvSpPr/>
          <p:nvPr/>
        </p:nvSpPr>
        <p:spPr>
          <a:xfrm>
            <a:off x="964075" y="2017550"/>
            <a:ext cx="7618200" cy="4221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9" name="Google Shape;639;p61"/>
          <p:cNvPicPr preferRelativeResize="0"/>
          <p:nvPr/>
        </p:nvPicPr>
        <p:blipFill>
          <a:blip r:embed="rId3">
            <a:alphaModFix/>
          </a:blip>
          <a:stretch>
            <a:fillRect/>
          </a:stretch>
        </p:blipFill>
        <p:spPr>
          <a:xfrm>
            <a:off x="151850" y="1776403"/>
            <a:ext cx="650700" cy="839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62"/>
          <p:cNvSpPr txBox="1"/>
          <p:nvPr>
            <p:ph type="title"/>
          </p:nvPr>
        </p:nvSpPr>
        <p:spPr>
          <a:xfrm>
            <a:off x="720000" y="595950"/>
            <a:ext cx="7704000" cy="32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Lasso and Ridge Deep-Dive Analysis</a:t>
            </a:r>
            <a:endParaRPr/>
          </a:p>
        </p:txBody>
      </p:sp>
      <p:cxnSp>
        <p:nvCxnSpPr>
          <p:cNvPr id="645" name="Google Shape;645;p62"/>
          <p:cNvCxnSpPr/>
          <p:nvPr/>
        </p:nvCxnSpPr>
        <p:spPr>
          <a:xfrm>
            <a:off x="2689050" y="1059050"/>
            <a:ext cx="3765900" cy="0"/>
          </a:xfrm>
          <a:prstGeom prst="straightConnector1">
            <a:avLst/>
          </a:prstGeom>
          <a:noFill/>
          <a:ln cap="flat" cmpd="sng" w="19050">
            <a:solidFill>
              <a:schemeClr val="accent5"/>
            </a:solidFill>
            <a:prstDash val="solid"/>
            <a:round/>
            <a:headEnd len="med" w="med" type="oval"/>
            <a:tailEnd len="med" w="med" type="oval"/>
          </a:ln>
        </p:spPr>
      </p:cxnSp>
      <p:sp>
        <p:nvSpPr>
          <p:cNvPr id="646" name="Google Shape;646;p62"/>
          <p:cNvSpPr/>
          <p:nvPr/>
        </p:nvSpPr>
        <p:spPr>
          <a:xfrm flipH="1" rot="-3677180">
            <a:off x="-88264" y="2701762"/>
            <a:ext cx="186082" cy="186082"/>
          </a:xfrm>
          <a:prstGeom prst="ellipse">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7" name="Google Shape;647;p62"/>
          <p:cNvPicPr preferRelativeResize="0"/>
          <p:nvPr/>
        </p:nvPicPr>
        <p:blipFill>
          <a:blip r:embed="rId3">
            <a:alphaModFix/>
          </a:blip>
          <a:stretch>
            <a:fillRect/>
          </a:stretch>
        </p:blipFill>
        <p:spPr>
          <a:xfrm>
            <a:off x="2519962" y="1245968"/>
            <a:ext cx="3844123" cy="473625"/>
          </a:xfrm>
          <a:prstGeom prst="rect">
            <a:avLst/>
          </a:prstGeom>
          <a:noFill/>
          <a:ln>
            <a:noFill/>
          </a:ln>
        </p:spPr>
      </p:pic>
      <p:pic>
        <p:nvPicPr>
          <p:cNvPr id="648" name="Google Shape;648;p62"/>
          <p:cNvPicPr preferRelativeResize="0"/>
          <p:nvPr/>
        </p:nvPicPr>
        <p:blipFill>
          <a:blip r:embed="rId4">
            <a:alphaModFix/>
          </a:blip>
          <a:stretch>
            <a:fillRect/>
          </a:stretch>
        </p:blipFill>
        <p:spPr>
          <a:xfrm>
            <a:off x="3071499" y="1786051"/>
            <a:ext cx="2844375" cy="1068576"/>
          </a:xfrm>
          <a:prstGeom prst="rect">
            <a:avLst/>
          </a:prstGeom>
          <a:noFill/>
          <a:ln>
            <a:noFill/>
          </a:ln>
        </p:spPr>
      </p:pic>
      <p:graphicFrame>
        <p:nvGraphicFramePr>
          <p:cNvPr id="649" name="Google Shape;649;p62"/>
          <p:cNvGraphicFramePr/>
          <p:nvPr/>
        </p:nvGraphicFramePr>
        <p:xfrm>
          <a:off x="1573950" y="2921100"/>
          <a:ext cx="3000000" cy="3000000"/>
        </p:xfrm>
        <a:graphic>
          <a:graphicData uri="http://schemas.openxmlformats.org/drawingml/2006/table">
            <a:tbl>
              <a:tblPr>
                <a:noFill/>
                <a:tableStyleId>{19D54F82-8153-4CF9-B4C7-16F5301A5514}</a:tableStyleId>
              </a:tblPr>
              <a:tblGrid>
                <a:gridCol w="1971675"/>
                <a:gridCol w="1971675"/>
                <a:gridCol w="1971675"/>
              </a:tblGrid>
              <a:tr h="371475">
                <a:tc>
                  <a:txBody>
                    <a:bodyPr/>
                    <a:lstStyle/>
                    <a:p>
                      <a:pPr indent="0" lvl="0" marL="0" rtl="0" algn="ctr">
                        <a:lnSpc>
                          <a:spcPct val="115000"/>
                        </a:lnSpc>
                        <a:spcBef>
                          <a:spcPts val="0"/>
                        </a:spcBef>
                        <a:spcAft>
                          <a:spcPts val="0"/>
                        </a:spcAft>
                        <a:buNone/>
                      </a:pPr>
                      <a:r>
                        <a:rPr b="1" lang="en" sz="1300">
                          <a:solidFill>
                            <a:srgbClr val="FBFBFB"/>
                          </a:solidFill>
                        </a:rPr>
                        <a:t>Regression Model</a:t>
                      </a:r>
                      <a:endParaRPr b="1" sz="1300">
                        <a:solidFill>
                          <a:srgbClr val="FBFBFB"/>
                        </a:solidFill>
                      </a:endParaRPr>
                    </a:p>
                  </a:txBody>
                  <a:tcPr marT="91425" marB="91425" marR="91425" marL="91425"/>
                </a:tc>
                <a:tc>
                  <a:txBody>
                    <a:bodyPr/>
                    <a:lstStyle/>
                    <a:p>
                      <a:pPr indent="0" lvl="0" marL="0" rtl="0" algn="ctr">
                        <a:lnSpc>
                          <a:spcPct val="115000"/>
                        </a:lnSpc>
                        <a:spcBef>
                          <a:spcPts val="0"/>
                        </a:spcBef>
                        <a:spcAft>
                          <a:spcPts val="0"/>
                        </a:spcAft>
                        <a:buNone/>
                      </a:pPr>
                      <a:r>
                        <a:rPr b="1" lang="en" sz="1300">
                          <a:solidFill>
                            <a:srgbClr val="FBFBFB"/>
                          </a:solidFill>
                        </a:rPr>
                        <a:t>Parameters</a:t>
                      </a:r>
                      <a:endParaRPr b="1" sz="1300">
                        <a:solidFill>
                          <a:srgbClr val="FBFBFB"/>
                        </a:solidFill>
                      </a:endParaRPr>
                    </a:p>
                  </a:txBody>
                  <a:tcPr marT="91425" marB="91425" marR="91425" marL="91425"/>
                </a:tc>
                <a:tc>
                  <a:txBody>
                    <a:bodyPr/>
                    <a:lstStyle/>
                    <a:p>
                      <a:pPr indent="0" lvl="0" marL="0" rtl="0" algn="ctr">
                        <a:lnSpc>
                          <a:spcPct val="115000"/>
                        </a:lnSpc>
                        <a:spcBef>
                          <a:spcPts val="0"/>
                        </a:spcBef>
                        <a:spcAft>
                          <a:spcPts val="0"/>
                        </a:spcAft>
                        <a:buNone/>
                      </a:pPr>
                      <a:r>
                        <a:rPr b="1" lang="en" sz="1300">
                          <a:solidFill>
                            <a:srgbClr val="FBFBFB"/>
                          </a:solidFill>
                        </a:rPr>
                        <a:t>RSME / Adj R-squared</a:t>
                      </a:r>
                      <a:endParaRPr b="1" sz="1300">
                        <a:solidFill>
                          <a:srgbClr val="FBFBFB"/>
                        </a:solidFill>
                      </a:endParaRPr>
                    </a:p>
                  </a:txBody>
                  <a:tcPr marT="91425" marB="91425" marR="91425" marL="91425"/>
                </a:tc>
              </a:tr>
              <a:tr h="457200">
                <a:tc>
                  <a:txBody>
                    <a:bodyPr/>
                    <a:lstStyle/>
                    <a:p>
                      <a:pPr indent="0" lvl="0" marL="0" rtl="0" algn="l">
                        <a:lnSpc>
                          <a:spcPct val="115000"/>
                        </a:lnSpc>
                        <a:spcBef>
                          <a:spcPts val="0"/>
                        </a:spcBef>
                        <a:spcAft>
                          <a:spcPts val="0"/>
                        </a:spcAft>
                        <a:buNone/>
                      </a:pPr>
                      <a:r>
                        <a:rPr b="1" lang="en" sz="800">
                          <a:solidFill>
                            <a:srgbClr val="FBFBFB"/>
                          </a:solidFill>
                        </a:rPr>
                        <a:t>LASSO / RIDGE (Model 3)</a:t>
                      </a:r>
                      <a:endParaRPr b="1" sz="800">
                        <a:solidFill>
                          <a:srgbClr val="FBFBFB"/>
                        </a:solidFill>
                      </a:endParaRPr>
                    </a:p>
                  </a:txBody>
                  <a:tcPr marT="91425" marB="91425" marR="91425" marL="91425"/>
                </a:tc>
                <a:tc>
                  <a:txBody>
                    <a:bodyPr/>
                    <a:lstStyle/>
                    <a:p>
                      <a:pPr indent="0" lvl="0" marL="0" rtl="0" algn="l">
                        <a:lnSpc>
                          <a:spcPct val="115000"/>
                        </a:lnSpc>
                        <a:spcBef>
                          <a:spcPts val="0"/>
                        </a:spcBef>
                        <a:spcAft>
                          <a:spcPts val="0"/>
                        </a:spcAft>
                        <a:buNone/>
                      </a:pPr>
                      <a:r>
                        <a:rPr b="1" lang="en" sz="800">
                          <a:solidFill>
                            <a:srgbClr val="FBFBFB"/>
                          </a:solidFill>
                        </a:rPr>
                        <a:t>Alpha = 1</a:t>
                      </a:r>
                      <a:endParaRPr b="1" sz="800">
                        <a:solidFill>
                          <a:srgbClr val="FBFBFB"/>
                        </a:solidFill>
                      </a:endParaRPr>
                    </a:p>
                    <a:p>
                      <a:pPr indent="0" lvl="0" marL="0" rtl="0" algn="l">
                        <a:lnSpc>
                          <a:spcPct val="115000"/>
                        </a:lnSpc>
                        <a:spcBef>
                          <a:spcPts val="0"/>
                        </a:spcBef>
                        <a:spcAft>
                          <a:spcPts val="0"/>
                        </a:spcAft>
                        <a:buNone/>
                      </a:pPr>
                      <a:r>
                        <a:rPr b="1" lang="en" sz="800">
                          <a:solidFill>
                            <a:srgbClr val="FBFBFB"/>
                          </a:solidFill>
                        </a:rPr>
                        <a:t>Lambda = 0</a:t>
                      </a:r>
                      <a:endParaRPr b="1" sz="800">
                        <a:solidFill>
                          <a:srgbClr val="FBFBFB"/>
                        </a:solidFill>
                      </a:endParaRPr>
                    </a:p>
                    <a:p>
                      <a:pPr indent="0" lvl="0" marL="0" rtl="0" algn="l">
                        <a:lnSpc>
                          <a:spcPct val="115000"/>
                        </a:lnSpc>
                        <a:spcBef>
                          <a:spcPts val="0"/>
                        </a:spcBef>
                        <a:spcAft>
                          <a:spcPts val="0"/>
                        </a:spcAft>
                        <a:buNone/>
                      </a:pPr>
                      <a:r>
                        <a:rPr b="1" lang="en" sz="800">
                          <a:solidFill>
                            <a:srgbClr val="FBFBFB"/>
                          </a:solidFill>
                        </a:rPr>
                        <a:t>Alpha = 0</a:t>
                      </a:r>
                      <a:endParaRPr b="1" sz="800">
                        <a:solidFill>
                          <a:srgbClr val="FBFBFB"/>
                        </a:solidFill>
                      </a:endParaRPr>
                    </a:p>
                    <a:p>
                      <a:pPr indent="0" lvl="0" marL="0" rtl="0" algn="l">
                        <a:lnSpc>
                          <a:spcPct val="115000"/>
                        </a:lnSpc>
                        <a:spcBef>
                          <a:spcPts val="0"/>
                        </a:spcBef>
                        <a:spcAft>
                          <a:spcPts val="0"/>
                        </a:spcAft>
                        <a:buNone/>
                      </a:pPr>
                      <a:r>
                        <a:rPr b="1" lang="en" sz="800">
                          <a:solidFill>
                            <a:srgbClr val="FBFBFB"/>
                          </a:solidFill>
                        </a:rPr>
                        <a:t>Lambda = 0</a:t>
                      </a:r>
                      <a:endParaRPr b="1" sz="800">
                        <a:solidFill>
                          <a:srgbClr val="FBFBFB"/>
                        </a:solidFill>
                      </a:endParaRPr>
                    </a:p>
                  </a:txBody>
                  <a:tcPr marT="91425" marB="91425" marR="91425" marL="91425"/>
                </a:tc>
                <a:tc>
                  <a:txBody>
                    <a:bodyPr/>
                    <a:lstStyle/>
                    <a:p>
                      <a:pPr indent="0" lvl="0" marL="0" rtl="0" algn="l">
                        <a:lnSpc>
                          <a:spcPct val="115000"/>
                        </a:lnSpc>
                        <a:spcBef>
                          <a:spcPts val="0"/>
                        </a:spcBef>
                        <a:spcAft>
                          <a:spcPts val="0"/>
                        </a:spcAft>
                        <a:buNone/>
                      </a:pPr>
                      <a:r>
                        <a:rPr b="1" lang="en" sz="800">
                          <a:solidFill>
                            <a:srgbClr val="FBFBFB"/>
                          </a:solidFill>
                        </a:rPr>
                        <a:t>RSME = 0.2398871 (LASSO)</a:t>
                      </a:r>
                      <a:endParaRPr b="1" sz="800">
                        <a:solidFill>
                          <a:srgbClr val="FBFBFB"/>
                        </a:solidFill>
                      </a:endParaRPr>
                    </a:p>
                    <a:p>
                      <a:pPr indent="0" lvl="0" marL="0" rtl="0" algn="l">
                        <a:lnSpc>
                          <a:spcPct val="115000"/>
                        </a:lnSpc>
                        <a:spcBef>
                          <a:spcPts val="0"/>
                        </a:spcBef>
                        <a:spcAft>
                          <a:spcPts val="0"/>
                        </a:spcAft>
                        <a:buNone/>
                      </a:pPr>
                      <a:r>
                        <a:rPr b="1" lang="en" sz="800">
                          <a:solidFill>
                            <a:srgbClr val="FBFBFB"/>
                          </a:solidFill>
                        </a:rPr>
                        <a:t>R-squared = 0.9158575 (LASSO)</a:t>
                      </a:r>
                      <a:endParaRPr b="1" sz="800">
                        <a:solidFill>
                          <a:srgbClr val="FBFBFB"/>
                        </a:solidFill>
                      </a:endParaRPr>
                    </a:p>
                    <a:p>
                      <a:pPr indent="0" lvl="0" marL="0" rtl="0" algn="l">
                        <a:lnSpc>
                          <a:spcPct val="115000"/>
                        </a:lnSpc>
                        <a:spcBef>
                          <a:spcPts val="0"/>
                        </a:spcBef>
                        <a:spcAft>
                          <a:spcPts val="0"/>
                        </a:spcAft>
                        <a:buNone/>
                      </a:pPr>
                      <a:r>
                        <a:rPr b="1" lang="en" sz="800">
                          <a:solidFill>
                            <a:srgbClr val="FBFBFB"/>
                          </a:solidFill>
                        </a:rPr>
                        <a:t>RSME = 0.2431986 (RIDGE)</a:t>
                      </a:r>
                      <a:endParaRPr b="1" sz="800">
                        <a:solidFill>
                          <a:srgbClr val="FBFBFB"/>
                        </a:solidFill>
                      </a:endParaRPr>
                    </a:p>
                    <a:p>
                      <a:pPr indent="0" lvl="0" marL="0" rtl="0" algn="l">
                        <a:lnSpc>
                          <a:spcPct val="115000"/>
                        </a:lnSpc>
                        <a:spcBef>
                          <a:spcPts val="0"/>
                        </a:spcBef>
                        <a:spcAft>
                          <a:spcPts val="0"/>
                        </a:spcAft>
                        <a:buNone/>
                      </a:pPr>
                      <a:r>
                        <a:rPr b="1" lang="en" sz="800">
                          <a:solidFill>
                            <a:srgbClr val="FBFBFB"/>
                          </a:solidFill>
                        </a:rPr>
                        <a:t>R-squared = 0.9146698 (RIDGE)</a:t>
                      </a:r>
                      <a:endParaRPr b="1" sz="800">
                        <a:solidFill>
                          <a:srgbClr val="FBFBFB"/>
                        </a:solidFill>
                      </a:endParaRPr>
                    </a:p>
                  </a:txBody>
                  <a:tcPr marT="91425" marB="91425" marR="91425" marL="91425"/>
                </a:tc>
              </a:tr>
              <a:tr h="971550">
                <a:tc>
                  <a:txBody>
                    <a:bodyPr/>
                    <a:lstStyle/>
                    <a:p>
                      <a:pPr indent="0" lvl="0" marL="0" rtl="0" algn="l">
                        <a:lnSpc>
                          <a:spcPct val="115000"/>
                        </a:lnSpc>
                        <a:spcBef>
                          <a:spcPts val="0"/>
                        </a:spcBef>
                        <a:spcAft>
                          <a:spcPts val="0"/>
                        </a:spcAft>
                        <a:buNone/>
                      </a:pPr>
                      <a:r>
                        <a:rPr b="1" lang="en" sz="800">
                          <a:solidFill>
                            <a:srgbClr val="FBFBFB"/>
                          </a:solidFill>
                        </a:rPr>
                        <a:t>LASSO / RIDGE (Model 4)</a:t>
                      </a:r>
                      <a:endParaRPr b="1" sz="800">
                        <a:solidFill>
                          <a:srgbClr val="FBFBFB"/>
                        </a:solidFill>
                      </a:endParaRPr>
                    </a:p>
                  </a:txBody>
                  <a:tcPr marT="91425" marB="91425" marR="91425" marL="91425"/>
                </a:tc>
                <a:tc>
                  <a:txBody>
                    <a:bodyPr/>
                    <a:lstStyle/>
                    <a:p>
                      <a:pPr indent="0" lvl="0" marL="0" rtl="0" algn="l">
                        <a:lnSpc>
                          <a:spcPct val="115000"/>
                        </a:lnSpc>
                        <a:spcBef>
                          <a:spcPts val="0"/>
                        </a:spcBef>
                        <a:spcAft>
                          <a:spcPts val="0"/>
                        </a:spcAft>
                        <a:buNone/>
                      </a:pPr>
                      <a:r>
                        <a:rPr b="1" lang="en" sz="800">
                          <a:solidFill>
                            <a:srgbClr val="FBFBFB"/>
                          </a:solidFill>
                        </a:rPr>
                        <a:t>Alpha = 1</a:t>
                      </a:r>
                      <a:endParaRPr b="1" sz="800">
                        <a:solidFill>
                          <a:srgbClr val="FBFBFB"/>
                        </a:solidFill>
                      </a:endParaRPr>
                    </a:p>
                    <a:p>
                      <a:pPr indent="0" lvl="0" marL="0" rtl="0" algn="l">
                        <a:lnSpc>
                          <a:spcPct val="115000"/>
                        </a:lnSpc>
                        <a:spcBef>
                          <a:spcPts val="0"/>
                        </a:spcBef>
                        <a:spcAft>
                          <a:spcPts val="0"/>
                        </a:spcAft>
                        <a:buNone/>
                      </a:pPr>
                      <a:r>
                        <a:rPr b="1" lang="en" sz="800">
                          <a:solidFill>
                            <a:srgbClr val="FBFBFB"/>
                          </a:solidFill>
                        </a:rPr>
                        <a:t>Lambda = 0</a:t>
                      </a:r>
                      <a:endParaRPr b="1" sz="800">
                        <a:solidFill>
                          <a:srgbClr val="FBFBFB"/>
                        </a:solidFill>
                      </a:endParaRPr>
                    </a:p>
                    <a:p>
                      <a:pPr indent="0" lvl="0" marL="0" rtl="0" algn="l">
                        <a:lnSpc>
                          <a:spcPct val="115000"/>
                        </a:lnSpc>
                        <a:spcBef>
                          <a:spcPts val="0"/>
                        </a:spcBef>
                        <a:spcAft>
                          <a:spcPts val="0"/>
                        </a:spcAft>
                        <a:buNone/>
                      </a:pPr>
                      <a:r>
                        <a:rPr b="1" lang="en" sz="800">
                          <a:solidFill>
                            <a:srgbClr val="FBFBFB"/>
                          </a:solidFill>
                        </a:rPr>
                        <a:t>Alpha = 0</a:t>
                      </a:r>
                      <a:endParaRPr b="1" sz="800">
                        <a:solidFill>
                          <a:srgbClr val="FBFBFB"/>
                        </a:solidFill>
                      </a:endParaRPr>
                    </a:p>
                    <a:p>
                      <a:pPr indent="0" lvl="0" marL="0" rtl="0" algn="l">
                        <a:lnSpc>
                          <a:spcPct val="115000"/>
                        </a:lnSpc>
                        <a:spcBef>
                          <a:spcPts val="0"/>
                        </a:spcBef>
                        <a:spcAft>
                          <a:spcPts val="0"/>
                        </a:spcAft>
                        <a:buNone/>
                      </a:pPr>
                      <a:r>
                        <a:rPr b="1" lang="en" sz="800">
                          <a:solidFill>
                            <a:srgbClr val="FBFBFB"/>
                          </a:solidFill>
                        </a:rPr>
                        <a:t>Lambda = 0</a:t>
                      </a:r>
                      <a:endParaRPr b="1" sz="800">
                        <a:solidFill>
                          <a:srgbClr val="FBFBFB"/>
                        </a:solidFill>
                      </a:endParaRPr>
                    </a:p>
                  </a:txBody>
                  <a:tcPr marT="91425" marB="91425" marR="91425" marL="91425"/>
                </a:tc>
                <a:tc>
                  <a:txBody>
                    <a:bodyPr/>
                    <a:lstStyle/>
                    <a:p>
                      <a:pPr indent="0" lvl="0" marL="0" rtl="0" algn="l">
                        <a:lnSpc>
                          <a:spcPct val="115000"/>
                        </a:lnSpc>
                        <a:spcBef>
                          <a:spcPts val="0"/>
                        </a:spcBef>
                        <a:spcAft>
                          <a:spcPts val="0"/>
                        </a:spcAft>
                        <a:buNone/>
                      </a:pPr>
                      <a:r>
                        <a:rPr b="1" lang="en" sz="800">
                          <a:solidFill>
                            <a:srgbClr val="FBFBFB"/>
                          </a:solidFill>
                        </a:rPr>
                        <a:t>RSME = 0.30112 (LASSO)</a:t>
                      </a:r>
                      <a:endParaRPr b="1" sz="800">
                        <a:solidFill>
                          <a:srgbClr val="FBFBFB"/>
                        </a:solidFill>
                      </a:endParaRPr>
                    </a:p>
                    <a:p>
                      <a:pPr indent="0" lvl="0" marL="0" rtl="0" algn="l">
                        <a:lnSpc>
                          <a:spcPct val="115000"/>
                        </a:lnSpc>
                        <a:spcBef>
                          <a:spcPts val="0"/>
                        </a:spcBef>
                        <a:spcAft>
                          <a:spcPts val="0"/>
                        </a:spcAft>
                        <a:buNone/>
                      </a:pPr>
                      <a:r>
                        <a:rPr b="1" lang="en" sz="800">
                          <a:solidFill>
                            <a:srgbClr val="FBFBFB"/>
                          </a:solidFill>
                        </a:rPr>
                        <a:t>R-squared = 0.8674285 (LASSO)</a:t>
                      </a:r>
                      <a:endParaRPr b="1" sz="800">
                        <a:solidFill>
                          <a:srgbClr val="FBFBFB"/>
                        </a:solidFill>
                      </a:endParaRPr>
                    </a:p>
                    <a:p>
                      <a:pPr indent="0" lvl="0" marL="0" rtl="0" algn="l">
                        <a:lnSpc>
                          <a:spcPct val="115000"/>
                        </a:lnSpc>
                        <a:spcBef>
                          <a:spcPts val="0"/>
                        </a:spcBef>
                        <a:spcAft>
                          <a:spcPts val="0"/>
                        </a:spcAft>
                        <a:buNone/>
                      </a:pPr>
                      <a:r>
                        <a:rPr b="1" lang="en" sz="800">
                          <a:solidFill>
                            <a:srgbClr val="FBFBFB"/>
                          </a:solidFill>
                        </a:rPr>
                        <a:t>RSME = 0.4269854 (RIDGE)</a:t>
                      </a:r>
                      <a:endParaRPr b="1" sz="800">
                        <a:solidFill>
                          <a:srgbClr val="FBFBFB"/>
                        </a:solidFill>
                      </a:endParaRPr>
                    </a:p>
                    <a:p>
                      <a:pPr indent="0" lvl="0" marL="0" rtl="0" algn="l">
                        <a:lnSpc>
                          <a:spcPct val="115000"/>
                        </a:lnSpc>
                        <a:spcBef>
                          <a:spcPts val="0"/>
                        </a:spcBef>
                        <a:spcAft>
                          <a:spcPts val="0"/>
                        </a:spcAft>
                        <a:buNone/>
                      </a:pPr>
                      <a:r>
                        <a:rPr b="1" lang="en" sz="800">
                          <a:solidFill>
                            <a:srgbClr val="FBFBFB"/>
                          </a:solidFill>
                        </a:rPr>
                        <a:t>R-squared = 0.7346539 (RIDGE)</a:t>
                      </a:r>
                      <a:endParaRPr b="1" sz="800">
                        <a:solidFill>
                          <a:srgbClr val="FBFBFB"/>
                        </a:solidFill>
                      </a:endParaRPr>
                    </a:p>
                  </a:txBody>
                  <a:tcPr marT="91425" marB="91425" marR="91425" marL="91425"/>
                </a:tc>
              </a:tr>
            </a:tbl>
          </a:graphicData>
        </a:graphic>
      </p:graphicFrame>
    </p:spTree>
  </p:cSld>
  <p:clrMapOvr>
    <a:masterClrMapping/>
  </p:clrMapOvr>
  <mc:AlternateContent>
    <mc:Choice Requires="p14">
      <p:transition spd="slow" p14:dur="10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63"/>
          <p:cNvSpPr txBox="1"/>
          <p:nvPr>
            <p:ph type="title"/>
          </p:nvPr>
        </p:nvSpPr>
        <p:spPr>
          <a:xfrm>
            <a:off x="720000" y="415025"/>
            <a:ext cx="7704000" cy="32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Objective 2</a:t>
            </a:r>
            <a:endParaRPr sz="3000"/>
          </a:p>
          <a:p>
            <a:pPr indent="0" lvl="0" marL="0" rtl="0" algn="ctr">
              <a:spcBef>
                <a:spcPts val="0"/>
              </a:spcBef>
              <a:spcAft>
                <a:spcPts val="0"/>
              </a:spcAft>
              <a:buNone/>
            </a:pPr>
            <a:r>
              <a:rPr lang="en" sz="3000">
                <a:solidFill>
                  <a:schemeClr val="accent5"/>
                </a:solidFill>
              </a:rPr>
              <a:t>Conclusion</a:t>
            </a:r>
            <a:endParaRPr/>
          </a:p>
        </p:txBody>
      </p:sp>
      <p:sp>
        <p:nvSpPr>
          <p:cNvPr id="655" name="Google Shape;655;p63"/>
          <p:cNvSpPr txBox="1"/>
          <p:nvPr>
            <p:ph idx="1" type="body"/>
          </p:nvPr>
        </p:nvSpPr>
        <p:spPr>
          <a:xfrm>
            <a:off x="4572000" y="1588825"/>
            <a:ext cx="4353000" cy="1904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accent5"/>
                </a:solidFill>
              </a:rPr>
              <a:t>Winner:</a:t>
            </a:r>
            <a:endParaRPr b="1">
              <a:solidFill>
                <a:schemeClr val="accent5"/>
              </a:solidFill>
            </a:endParaRPr>
          </a:p>
          <a:p>
            <a:pPr indent="-317500" lvl="0" marL="457200" rtl="0" algn="l">
              <a:lnSpc>
                <a:spcPct val="100000"/>
              </a:lnSpc>
              <a:spcBef>
                <a:spcPts val="0"/>
              </a:spcBef>
              <a:spcAft>
                <a:spcPts val="0"/>
              </a:spcAft>
              <a:buSzPts val="1400"/>
              <a:buChar char="●"/>
            </a:pPr>
            <a:r>
              <a:rPr lang="en"/>
              <a:t>Traditional MLR for Model 3 (Log-Log) has the lowest RMSE of 0.23 and Adjusted R-squared of 0.92</a:t>
            </a:r>
            <a:endParaRPr/>
          </a:p>
          <a:p>
            <a:pPr indent="0" lvl="0" marL="0" rtl="0" algn="l">
              <a:lnSpc>
                <a:spcPct val="100000"/>
              </a:lnSpc>
              <a:spcBef>
                <a:spcPts val="0"/>
              </a:spcBef>
              <a:spcAft>
                <a:spcPts val="0"/>
              </a:spcAft>
              <a:buNone/>
            </a:pPr>
            <a:r>
              <a:t/>
            </a:r>
            <a:endParaRPr/>
          </a:p>
          <a:p>
            <a:pPr indent="0" lvl="0" marL="457200" rtl="0" algn="l">
              <a:lnSpc>
                <a:spcPct val="100000"/>
              </a:lnSpc>
              <a:spcBef>
                <a:spcPts val="0"/>
              </a:spcBef>
              <a:spcAft>
                <a:spcPts val="0"/>
              </a:spcAft>
              <a:buNone/>
            </a:pPr>
            <a:r>
              <a:t/>
            </a:r>
            <a:endParaRPr b="1"/>
          </a:p>
        </p:txBody>
      </p:sp>
      <p:cxnSp>
        <p:nvCxnSpPr>
          <p:cNvPr id="656" name="Google Shape;656;p63"/>
          <p:cNvCxnSpPr/>
          <p:nvPr/>
        </p:nvCxnSpPr>
        <p:spPr>
          <a:xfrm>
            <a:off x="2028150" y="1059050"/>
            <a:ext cx="5087700" cy="0"/>
          </a:xfrm>
          <a:prstGeom prst="straightConnector1">
            <a:avLst/>
          </a:prstGeom>
          <a:noFill/>
          <a:ln cap="flat" cmpd="sng" w="19050">
            <a:solidFill>
              <a:schemeClr val="accent5"/>
            </a:solidFill>
            <a:prstDash val="solid"/>
            <a:round/>
            <a:headEnd len="med" w="med" type="oval"/>
            <a:tailEnd len="med" w="med" type="oval"/>
          </a:ln>
        </p:spPr>
      </p:cxnSp>
      <p:sp>
        <p:nvSpPr>
          <p:cNvPr id="657" name="Google Shape;657;p63"/>
          <p:cNvSpPr txBox="1"/>
          <p:nvPr>
            <p:ph idx="2" type="body"/>
          </p:nvPr>
        </p:nvSpPr>
        <p:spPr>
          <a:xfrm>
            <a:off x="548700" y="1277425"/>
            <a:ext cx="4023300" cy="281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5"/>
                </a:solidFill>
              </a:rPr>
              <a:t>Final Remarks</a:t>
            </a:r>
            <a:endParaRPr b="1">
              <a:solidFill>
                <a:schemeClr val="accent5"/>
              </a:solidFill>
            </a:endParaRPr>
          </a:p>
          <a:p>
            <a:pPr indent="-317500" lvl="0" marL="457200" rtl="0" algn="l">
              <a:spcBef>
                <a:spcPts val="0"/>
              </a:spcBef>
              <a:spcAft>
                <a:spcPts val="0"/>
              </a:spcAft>
              <a:buSzPts val="1400"/>
              <a:buChar char="●"/>
            </a:pPr>
            <a:r>
              <a:rPr lang="en"/>
              <a:t>Lasso Regression may not have a lower RMSE, but provides complexity to our model with a better balance of bias variance trade-off.</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(Model 4) Ridge Regression (Alpha = 0) forced lambda = 0, which meant that our penalty terms was not needed, and thus it is just a MLR.</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KNN Regression Performed the worse out of all of our models today.</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Unable to Interpret Model 4 coefficients because of interactions.</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7"/>
          <p:cNvSpPr txBox="1"/>
          <p:nvPr>
            <p:ph type="title"/>
          </p:nvPr>
        </p:nvSpPr>
        <p:spPr>
          <a:xfrm>
            <a:off x="720000" y="584500"/>
            <a:ext cx="7704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 Summary</a:t>
            </a:r>
            <a:endParaRPr/>
          </a:p>
        </p:txBody>
      </p:sp>
      <p:sp>
        <p:nvSpPr>
          <p:cNvPr id="361" name="Google Shape;361;p37"/>
          <p:cNvSpPr txBox="1"/>
          <p:nvPr/>
        </p:nvSpPr>
        <p:spPr>
          <a:xfrm>
            <a:off x="642950" y="1071575"/>
            <a:ext cx="778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xygen"/>
              <a:ea typeface="Oxygen"/>
              <a:cs typeface="Oxygen"/>
              <a:sym typeface="Oxygen"/>
            </a:endParaRPr>
          </a:p>
        </p:txBody>
      </p:sp>
      <p:sp>
        <p:nvSpPr>
          <p:cNvPr id="362" name="Google Shape;362;p37"/>
          <p:cNvSpPr txBox="1"/>
          <p:nvPr/>
        </p:nvSpPr>
        <p:spPr>
          <a:xfrm>
            <a:off x="662425" y="1266400"/>
            <a:ext cx="8075700" cy="26475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Oxygen"/>
              <a:buChar char="●"/>
            </a:pPr>
            <a:r>
              <a:rPr lang="en" sz="2000">
                <a:solidFill>
                  <a:schemeClr val="lt1"/>
                </a:solidFill>
                <a:latin typeface="Oxygen"/>
                <a:ea typeface="Oxygen"/>
                <a:cs typeface="Oxygen"/>
                <a:sym typeface="Oxygen"/>
              </a:rPr>
              <a:t>Objective 1: Regression with No transform and Log-Linear </a:t>
            </a:r>
            <a:endParaRPr sz="2000">
              <a:solidFill>
                <a:schemeClr val="lt1"/>
              </a:solidFill>
              <a:latin typeface="Oxygen"/>
              <a:ea typeface="Oxygen"/>
              <a:cs typeface="Oxygen"/>
              <a:sym typeface="Oxygen"/>
            </a:endParaRPr>
          </a:p>
          <a:p>
            <a:pPr indent="-355600" lvl="1" marL="914400" rtl="0" algn="l">
              <a:spcBef>
                <a:spcPts val="0"/>
              </a:spcBef>
              <a:spcAft>
                <a:spcPts val="0"/>
              </a:spcAft>
              <a:buClr>
                <a:schemeClr val="lt1"/>
              </a:buClr>
              <a:buSzPts val="2000"/>
              <a:buFont typeface="Oxygen"/>
              <a:buChar char="○"/>
            </a:pPr>
            <a:r>
              <a:rPr lang="en" sz="2000">
                <a:solidFill>
                  <a:schemeClr val="lt1"/>
                </a:solidFill>
                <a:latin typeface="Oxygen"/>
                <a:ea typeface="Oxygen"/>
                <a:cs typeface="Oxygen"/>
                <a:sym typeface="Oxygen"/>
              </a:rPr>
              <a:t>Assumptions, Variables Selections, Summary Statistics, Hypothesis Test, </a:t>
            </a:r>
            <a:r>
              <a:rPr lang="en" sz="2000">
                <a:solidFill>
                  <a:schemeClr val="lt1"/>
                </a:solidFill>
                <a:latin typeface="Oxygen"/>
                <a:ea typeface="Oxygen"/>
                <a:cs typeface="Oxygen"/>
                <a:sym typeface="Oxygen"/>
              </a:rPr>
              <a:t>Interpretations</a:t>
            </a:r>
            <a:r>
              <a:rPr lang="en" sz="2000">
                <a:solidFill>
                  <a:schemeClr val="lt1"/>
                </a:solidFill>
                <a:latin typeface="Oxygen"/>
                <a:ea typeface="Oxygen"/>
                <a:cs typeface="Oxygen"/>
                <a:sym typeface="Oxygen"/>
              </a:rPr>
              <a:t> </a:t>
            </a:r>
            <a:endParaRPr sz="2000">
              <a:solidFill>
                <a:schemeClr val="lt1"/>
              </a:solidFill>
              <a:latin typeface="Oxygen"/>
              <a:ea typeface="Oxygen"/>
              <a:cs typeface="Oxygen"/>
              <a:sym typeface="Oxygen"/>
            </a:endParaRPr>
          </a:p>
          <a:p>
            <a:pPr indent="-355600" lvl="1" marL="914400" rtl="0" algn="l">
              <a:spcBef>
                <a:spcPts val="0"/>
              </a:spcBef>
              <a:spcAft>
                <a:spcPts val="0"/>
              </a:spcAft>
              <a:buClr>
                <a:schemeClr val="lt1"/>
              </a:buClr>
              <a:buSzPts val="2000"/>
              <a:buFont typeface="Oxygen"/>
              <a:buChar char="○"/>
            </a:pPr>
            <a:r>
              <a:rPr lang="en" sz="2000">
                <a:solidFill>
                  <a:schemeClr val="lt1"/>
                </a:solidFill>
                <a:latin typeface="Oxygen"/>
                <a:ea typeface="Oxygen"/>
                <a:cs typeface="Oxygen"/>
                <a:sym typeface="Oxygen"/>
              </a:rPr>
              <a:t>Model 1 &amp; 2</a:t>
            </a:r>
            <a:endParaRPr sz="2000">
              <a:solidFill>
                <a:schemeClr val="lt1"/>
              </a:solidFill>
              <a:latin typeface="Oxygen"/>
              <a:ea typeface="Oxygen"/>
              <a:cs typeface="Oxygen"/>
              <a:sym typeface="Oxygen"/>
            </a:endParaRPr>
          </a:p>
          <a:p>
            <a:pPr indent="-355600" lvl="0" marL="457200" rtl="0" algn="l">
              <a:spcBef>
                <a:spcPts val="0"/>
              </a:spcBef>
              <a:spcAft>
                <a:spcPts val="0"/>
              </a:spcAft>
              <a:buClr>
                <a:schemeClr val="lt1"/>
              </a:buClr>
              <a:buSzPts val="2000"/>
              <a:buFont typeface="Oxygen"/>
              <a:buChar char="●"/>
            </a:pPr>
            <a:r>
              <a:rPr lang="en" sz="2000">
                <a:solidFill>
                  <a:schemeClr val="lt1"/>
                </a:solidFill>
                <a:latin typeface="Oxygen"/>
                <a:ea typeface="Oxygen"/>
                <a:cs typeface="Oxygen"/>
                <a:sym typeface="Oxygen"/>
              </a:rPr>
              <a:t>Objective 2: Log-log transformations</a:t>
            </a:r>
            <a:endParaRPr sz="2000">
              <a:solidFill>
                <a:schemeClr val="lt1"/>
              </a:solidFill>
              <a:latin typeface="Oxygen"/>
              <a:ea typeface="Oxygen"/>
              <a:cs typeface="Oxygen"/>
              <a:sym typeface="Oxygen"/>
            </a:endParaRPr>
          </a:p>
          <a:p>
            <a:pPr indent="-355600" lvl="1" marL="914400" rtl="0" algn="l">
              <a:spcBef>
                <a:spcPts val="0"/>
              </a:spcBef>
              <a:spcAft>
                <a:spcPts val="0"/>
              </a:spcAft>
              <a:buClr>
                <a:schemeClr val="lt1"/>
              </a:buClr>
              <a:buSzPts val="2000"/>
              <a:buFont typeface="Oxygen"/>
              <a:buChar char="○"/>
            </a:pPr>
            <a:r>
              <a:rPr lang="en" sz="2000">
                <a:solidFill>
                  <a:schemeClr val="lt1"/>
                </a:solidFill>
                <a:latin typeface="Oxygen"/>
                <a:ea typeface="Oxygen"/>
                <a:cs typeface="Oxygen"/>
                <a:sym typeface="Oxygen"/>
              </a:rPr>
              <a:t>Model Selection(Lasso, Ridge, KNN)</a:t>
            </a:r>
            <a:endParaRPr sz="2000">
              <a:solidFill>
                <a:schemeClr val="lt1"/>
              </a:solidFill>
              <a:latin typeface="Oxygen"/>
              <a:ea typeface="Oxygen"/>
              <a:cs typeface="Oxygen"/>
              <a:sym typeface="Oxygen"/>
            </a:endParaRPr>
          </a:p>
          <a:p>
            <a:pPr indent="-355600" lvl="1" marL="914400" rtl="0" algn="l">
              <a:spcBef>
                <a:spcPts val="0"/>
              </a:spcBef>
              <a:spcAft>
                <a:spcPts val="0"/>
              </a:spcAft>
              <a:buClr>
                <a:schemeClr val="lt1"/>
              </a:buClr>
              <a:buSzPts val="2000"/>
              <a:buFont typeface="Oxygen"/>
              <a:buChar char="○"/>
            </a:pPr>
            <a:r>
              <a:rPr lang="en" sz="2000">
                <a:solidFill>
                  <a:schemeClr val="lt1"/>
                </a:solidFill>
                <a:latin typeface="Oxygen"/>
                <a:ea typeface="Oxygen"/>
                <a:cs typeface="Oxygen"/>
                <a:sym typeface="Oxygen"/>
              </a:rPr>
              <a:t>Model 3 &amp; 4</a:t>
            </a:r>
            <a:endParaRPr sz="2000">
              <a:solidFill>
                <a:schemeClr val="lt1"/>
              </a:solidFill>
              <a:latin typeface="Oxygen"/>
              <a:ea typeface="Oxygen"/>
              <a:cs typeface="Oxygen"/>
              <a:sym typeface="Oxygen"/>
            </a:endParaRPr>
          </a:p>
          <a:p>
            <a:pPr indent="-355600" lvl="1" marL="914400" rtl="0" algn="l">
              <a:spcBef>
                <a:spcPts val="0"/>
              </a:spcBef>
              <a:spcAft>
                <a:spcPts val="0"/>
              </a:spcAft>
              <a:buClr>
                <a:schemeClr val="lt1"/>
              </a:buClr>
              <a:buSzPts val="2000"/>
              <a:buFont typeface="Oxygen"/>
              <a:buChar char="○"/>
            </a:pPr>
            <a:r>
              <a:rPr lang="en" sz="2000">
                <a:solidFill>
                  <a:schemeClr val="lt1"/>
                </a:solidFill>
                <a:latin typeface="Oxygen"/>
                <a:ea typeface="Oxygen"/>
                <a:cs typeface="Oxygen"/>
                <a:sym typeface="Oxygen"/>
              </a:rPr>
              <a:t>Parametric and non-parametric regression</a:t>
            </a:r>
            <a:endParaRPr sz="2000">
              <a:solidFill>
                <a:schemeClr val="lt1"/>
              </a:solidFill>
              <a:latin typeface="Oxygen"/>
              <a:ea typeface="Oxygen"/>
              <a:cs typeface="Oxygen"/>
              <a:sym typeface="Oxyge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64"/>
          <p:cNvSpPr txBox="1"/>
          <p:nvPr>
            <p:ph type="title"/>
          </p:nvPr>
        </p:nvSpPr>
        <p:spPr>
          <a:xfrm>
            <a:off x="720000" y="415025"/>
            <a:ext cx="7704000" cy="32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p>
          <a:p>
            <a:pPr indent="0" lvl="0" marL="0" rtl="0" algn="ctr">
              <a:spcBef>
                <a:spcPts val="0"/>
              </a:spcBef>
              <a:spcAft>
                <a:spcPts val="0"/>
              </a:spcAft>
              <a:buNone/>
            </a:pPr>
            <a:r>
              <a:rPr lang="en" sz="3000">
                <a:solidFill>
                  <a:schemeClr val="accent5"/>
                </a:solidFill>
              </a:rPr>
              <a:t>Conclusion</a:t>
            </a:r>
            <a:endParaRPr/>
          </a:p>
        </p:txBody>
      </p:sp>
      <p:sp>
        <p:nvSpPr>
          <p:cNvPr id="663" name="Google Shape;663;p64"/>
          <p:cNvSpPr txBox="1"/>
          <p:nvPr>
            <p:ph idx="1" type="body"/>
          </p:nvPr>
        </p:nvSpPr>
        <p:spPr>
          <a:xfrm>
            <a:off x="4572000" y="1588825"/>
            <a:ext cx="4353000" cy="1904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accent5"/>
                </a:solidFill>
              </a:rPr>
              <a:t>Winner:</a:t>
            </a:r>
            <a:endParaRPr b="1">
              <a:solidFill>
                <a:schemeClr val="accent5"/>
              </a:solidFill>
            </a:endParaRPr>
          </a:p>
          <a:p>
            <a:pPr indent="-317500" lvl="0" marL="457200" rtl="0" algn="l">
              <a:lnSpc>
                <a:spcPct val="100000"/>
              </a:lnSpc>
              <a:spcBef>
                <a:spcPts val="0"/>
              </a:spcBef>
              <a:spcAft>
                <a:spcPts val="0"/>
              </a:spcAft>
              <a:buSzPts val="1400"/>
              <a:buChar char="●"/>
            </a:pPr>
            <a:r>
              <a:rPr lang="en"/>
              <a:t>Objective 2</a:t>
            </a:r>
            <a:endParaRPr/>
          </a:p>
          <a:p>
            <a:pPr indent="-317500" lvl="1" marL="914400" rtl="0" algn="l">
              <a:lnSpc>
                <a:spcPct val="100000"/>
              </a:lnSpc>
              <a:spcBef>
                <a:spcPts val="0"/>
              </a:spcBef>
              <a:spcAft>
                <a:spcPts val="0"/>
              </a:spcAft>
              <a:buSzPts val="1400"/>
              <a:buChar char="○"/>
            </a:pPr>
            <a:r>
              <a:rPr lang="en"/>
              <a:t>Traditional MLR for Model 3 (Log-Log) has the lowest RMSE of 0.23 and Adjusted R-squared of 0.92. Our best model</a:t>
            </a:r>
            <a:endParaRPr/>
          </a:p>
          <a:p>
            <a:pPr indent="-317500" lvl="1" marL="914400" rtl="0" algn="l">
              <a:lnSpc>
                <a:spcPct val="100000"/>
              </a:lnSpc>
              <a:spcBef>
                <a:spcPts val="0"/>
              </a:spcBef>
              <a:spcAft>
                <a:spcPts val="0"/>
              </a:spcAft>
              <a:buSzPts val="1400"/>
              <a:buChar char="○"/>
            </a:pPr>
            <a:r>
              <a:rPr lang="en"/>
              <a:t>KNN Regression Performed the worse out of all of our models</a:t>
            </a:r>
            <a:endParaRPr/>
          </a:p>
          <a:p>
            <a:pPr indent="0" lvl="0" marL="0" rtl="0" algn="l">
              <a:lnSpc>
                <a:spcPct val="100000"/>
              </a:lnSpc>
              <a:spcBef>
                <a:spcPts val="0"/>
              </a:spcBef>
              <a:spcAft>
                <a:spcPts val="0"/>
              </a:spcAft>
              <a:buNone/>
            </a:pPr>
            <a:r>
              <a:t/>
            </a:r>
            <a:endParaRPr/>
          </a:p>
          <a:p>
            <a:pPr indent="0" lvl="0" marL="457200" rtl="0" algn="l">
              <a:lnSpc>
                <a:spcPct val="100000"/>
              </a:lnSpc>
              <a:spcBef>
                <a:spcPts val="0"/>
              </a:spcBef>
              <a:spcAft>
                <a:spcPts val="0"/>
              </a:spcAft>
              <a:buNone/>
            </a:pPr>
            <a:r>
              <a:t/>
            </a:r>
            <a:endParaRPr b="1"/>
          </a:p>
        </p:txBody>
      </p:sp>
      <p:cxnSp>
        <p:nvCxnSpPr>
          <p:cNvPr id="664" name="Google Shape;664;p64"/>
          <p:cNvCxnSpPr/>
          <p:nvPr/>
        </p:nvCxnSpPr>
        <p:spPr>
          <a:xfrm>
            <a:off x="2028150" y="1059050"/>
            <a:ext cx="5087700" cy="0"/>
          </a:xfrm>
          <a:prstGeom prst="straightConnector1">
            <a:avLst/>
          </a:prstGeom>
          <a:noFill/>
          <a:ln cap="flat" cmpd="sng" w="19050">
            <a:solidFill>
              <a:schemeClr val="accent5"/>
            </a:solidFill>
            <a:prstDash val="solid"/>
            <a:round/>
            <a:headEnd len="med" w="med" type="oval"/>
            <a:tailEnd len="med" w="med" type="oval"/>
          </a:ln>
        </p:spPr>
      </p:cxnSp>
      <p:sp>
        <p:nvSpPr>
          <p:cNvPr id="665" name="Google Shape;665;p64"/>
          <p:cNvSpPr txBox="1"/>
          <p:nvPr>
            <p:ph idx="2" type="body"/>
          </p:nvPr>
        </p:nvSpPr>
        <p:spPr>
          <a:xfrm>
            <a:off x="501150" y="1490650"/>
            <a:ext cx="40233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5"/>
                </a:solidFill>
              </a:rPr>
              <a:t>Final Remarks</a:t>
            </a:r>
            <a:endParaRPr b="1">
              <a:solidFill>
                <a:schemeClr val="accent5"/>
              </a:solidFill>
            </a:endParaRPr>
          </a:p>
          <a:p>
            <a:pPr indent="-323850" lvl="0" marL="457200" rtl="0" algn="l">
              <a:spcBef>
                <a:spcPts val="0"/>
              </a:spcBef>
              <a:spcAft>
                <a:spcPts val="0"/>
              </a:spcAft>
              <a:buSzPts val="1500"/>
              <a:buChar char="●"/>
            </a:pPr>
            <a:r>
              <a:rPr lang="en" sz="1500"/>
              <a:t>Objective 1: </a:t>
            </a:r>
            <a:endParaRPr sz="1500"/>
          </a:p>
          <a:p>
            <a:pPr indent="-323850" lvl="1" marL="914400" rtl="0" algn="l">
              <a:spcBef>
                <a:spcPts val="0"/>
              </a:spcBef>
              <a:spcAft>
                <a:spcPts val="0"/>
              </a:spcAft>
              <a:buSzPts val="1500"/>
              <a:buChar char="○"/>
            </a:pPr>
            <a:r>
              <a:rPr lang="en" sz="1200">
                <a:latin typeface="Arial"/>
                <a:ea typeface="Arial"/>
                <a:cs typeface="Arial"/>
                <a:sym typeface="Arial"/>
              </a:rPr>
              <a:t>Model 1: No Transformation</a:t>
            </a:r>
            <a:endParaRPr sz="1200">
              <a:latin typeface="Arial"/>
              <a:ea typeface="Arial"/>
              <a:cs typeface="Arial"/>
              <a:sym typeface="Arial"/>
            </a:endParaRPr>
          </a:p>
          <a:p>
            <a:pPr indent="-304800" lvl="1" marL="914400" rtl="0" algn="l">
              <a:spcBef>
                <a:spcPts val="0"/>
              </a:spcBef>
              <a:spcAft>
                <a:spcPts val="0"/>
              </a:spcAft>
              <a:buSzPts val="1200"/>
              <a:buFont typeface="Arial"/>
              <a:buChar char="○"/>
            </a:pPr>
            <a:r>
              <a:rPr lang="en" sz="1200">
                <a:latin typeface="Arial"/>
                <a:ea typeface="Arial"/>
                <a:cs typeface="Arial"/>
                <a:sym typeface="Arial"/>
              </a:rPr>
              <a:t>Model 2: Log-Linear Transformation</a:t>
            </a:r>
            <a:endParaRPr sz="1200">
              <a:latin typeface="Arial"/>
              <a:ea typeface="Arial"/>
              <a:cs typeface="Arial"/>
              <a:sym typeface="Arial"/>
            </a:endParaRPr>
          </a:p>
          <a:p>
            <a:pPr indent="-304800" lvl="1" marL="914400" rtl="0" algn="l">
              <a:spcBef>
                <a:spcPts val="0"/>
              </a:spcBef>
              <a:spcAft>
                <a:spcPts val="0"/>
              </a:spcAft>
              <a:buSzPts val="1200"/>
              <a:buFont typeface="Arial"/>
              <a:buChar char="○"/>
            </a:pPr>
            <a:r>
              <a:rPr lang="en" sz="1200">
                <a:latin typeface="Arial"/>
                <a:ea typeface="Arial"/>
                <a:cs typeface="Arial"/>
                <a:sym typeface="Arial"/>
              </a:rPr>
              <a:t>Stepwise Selection Model wins</a:t>
            </a:r>
            <a:endParaRPr sz="1200">
              <a:latin typeface="Arial"/>
              <a:ea typeface="Arial"/>
              <a:cs typeface="Arial"/>
              <a:sym typeface="Arial"/>
            </a:endParaRPr>
          </a:p>
          <a:p>
            <a:pPr indent="-304800" lvl="2" marL="1371600" rtl="0" algn="l">
              <a:spcBef>
                <a:spcPts val="0"/>
              </a:spcBef>
              <a:spcAft>
                <a:spcPts val="0"/>
              </a:spcAft>
              <a:buSzPts val="1200"/>
              <a:buFont typeface="Arial"/>
              <a:buChar char="■"/>
            </a:pPr>
            <a:r>
              <a:rPr lang="en" sz="1200">
                <a:latin typeface="Arial"/>
                <a:ea typeface="Arial"/>
                <a:cs typeface="Arial"/>
                <a:sym typeface="Arial"/>
              </a:rPr>
              <a:t>RMSE: 0.2444</a:t>
            </a:r>
            <a:endParaRPr sz="1200">
              <a:latin typeface="Arial"/>
              <a:ea typeface="Arial"/>
              <a:cs typeface="Arial"/>
              <a:sym typeface="Arial"/>
            </a:endParaRPr>
          </a:p>
          <a:p>
            <a:pPr indent="-304800" lvl="2" marL="1371600" rtl="0" algn="l">
              <a:spcBef>
                <a:spcPts val="0"/>
              </a:spcBef>
              <a:spcAft>
                <a:spcPts val="0"/>
              </a:spcAft>
              <a:buSzPts val="1200"/>
              <a:buFont typeface="Arial"/>
              <a:buChar char="■"/>
            </a:pPr>
            <a:r>
              <a:rPr lang="en" sz="1200">
                <a:latin typeface="Arial"/>
                <a:ea typeface="Arial"/>
                <a:cs typeface="Arial"/>
                <a:sym typeface="Arial"/>
              </a:rPr>
              <a:t>AIC:207.2606</a:t>
            </a:r>
            <a:endParaRPr sz="1200">
              <a:latin typeface="Arial"/>
              <a:ea typeface="Arial"/>
              <a:cs typeface="Arial"/>
              <a:sym typeface="Arial"/>
            </a:endParaRPr>
          </a:p>
          <a:p>
            <a:pPr indent="-304800" lvl="2" marL="1371600" rtl="0" algn="l">
              <a:spcBef>
                <a:spcPts val="0"/>
              </a:spcBef>
              <a:spcAft>
                <a:spcPts val="0"/>
              </a:spcAft>
              <a:buSzPts val="1200"/>
              <a:buFont typeface="Arial"/>
              <a:buChar char="■"/>
            </a:pPr>
            <a:r>
              <a:rPr lang="en" sz="1200">
                <a:latin typeface="Arial"/>
                <a:ea typeface="Arial"/>
                <a:cs typeface="Arial"/>
                <a:sym typeface="Arial"/>
              </a:rPr>
              <a:t>R-Squared: 0.913</a:t>
            </a:r>
            <a:br>
              <a:rPr lang="en" sz="1200">
                <a:latin typeface="Arial"/>
                <a:ea typeface="Arial"/>
                <a:cs typeface="Arial"/>
                <a:sym typeface="Arial"/>
              </a:rPr>
            </a:br>
            <a:endParaRPr sz="12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5"/>
          <p:cNvSpPr txBox="1"/>
          <p:nvPr>
            <p:ph type="title"/>
          </p:nvPr>
        </p:nvSpPr>
        <p:spPr>
          <a:xfrm>
            <a:off x="720000" y="415025"/>
            <a:ext cx="7704000" cy="32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p>
          <a:p>
            <a:pPr indent="0" lvl="0" marL="0" rtl="0" algn="ctr">
              <a:spcBef>
                <a:spcPts val="0"/>
              </a:spcBef>
              <a:spcAft>
                <a:spcPts val="0"/>
              </a:spcAft>
              <a:buNone/>
            </a:pPr>
            <a:r>
              <a:rPr lang="en" sz="3000">
                <a:solidFill>
                  <a:schemeClr val="accent5"/>
                </a:solidFill>
              </a:rPr>
              <a:t>Conclusion</a:t>
            </a:r>
            <a:endParaRPr/>
          </a:p>
        </p:txBody>
      </p:sp>
      <p:cxnSp>
        <p:nvCxnSpPr>
          <p:cNvPr id="671" name="Google Shape;671;p65"/>
          <p:cNvCxnSpPr/>
          <p:nvPr/>
        </p:nvCxnSpPr>
        <p:spPr>
          <a:xfrm>
            <a:off x="2028150" y="1059050"/>
            <a:ext cx="5087700" cy="0"/>
          </a:xfrm>
          <a:prstGeom prst="straightConnector1">
            <a:avLst/>
          </a:prstGeom>
          <a:noFill/>
          <a:ln cap="flat" cmpd="sng" w="19050">
            <a:solidFill>
              <a:schemeClr val="accent5"/>
            </a:solidFill>
            <a:prstDash val="solid"/>
            <a:round/>
            <a:headEnd len="med" w="med" type="oval"/>
            <a:tailEnd len="med" w="med" type="oval"/>
          </a:ln>
        </p:spPr>
      </p:cxnSp>
      <p:sp>
        <p:nvSpPr>
          <p:cNvPr id="672" name="Google Shape;672;p65"/>
          <p:cNvSpPr txBox="1"/>
          <p:nvPr>
            <p:ph idx="2" type="body"/>
          </p:nvPr>
        </p:nvSpPr>
        <p:spPr>
          <a:xfrm>
            <a:off x="501150" y="1490650"/>
            <a:ext cx="81300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5"/>
                </a:solidFill>
              </a:rPr>
              <a:t>Final Remarks</a:t>
            </a:r>
            <a:endParaRPr b="1">
              <a:solidFill>
                <a:schemeClr val="accent5"/>
              </a:solidFill>
            </a:endParaRPr>
          </a:p>
          <a:p>
            <a:pPr indent="-317500" lvl="0" marL="457200" rtl="0" algn="l">
              <a:spcBef>
                <a:spcPts val="0"/>
              </a:spcBef>
              <a:spcAft>
                <a:spcPts val="0"/>
              </a:spcAft>
              <a:buSzPts val="1400"/>
              <a:buChar char="●"/>
            </a:pPr>
            <a:r>
              <a:rPr lang="en"/>
              <a:t>Scope of Inference: Observational Study</a:t>
            </a:r>
            <a:endParaRPr/>
          </a:p>
          <a:p>
            <a:pPr indent="-317500" lvl="0" marL="457200" rtl="0" algn="l">
              <a:spcBef>
                <a:spcPts val="0"/>
              </a:spcBef>
              <a:spcAft>
                <a:spcPts val="0"/>
              </a:spcAft>
              <a:buSzPts val="1400"/>
              <a:buChar char="●"/>
            </a:pPr>
            <a:r>
              <a:rPr lang="en"/>
              <a:t>Insights from model:</a:t>
            </a:r>
            <a:endParaRPr/>
          </a:p>
          <a:p>
            <a:pPr indent="-317500" lvl="1" marL="914400" rtl="0" algn="l">
              <a:spcBef>
                <a:spcPts val="0"/>
              </a:spcBef>
              <a:spcAft>
                <a:spcPts val="0"/>
              </a:spcAft>
              <a:buSzPts val="1400"/>
              <a:buChar char="○"/>
            </a:pPr>
            <a:r>
              <a:rPr lang="en"/>
              <a:t>Variables that can help accurately determine selling price </a:t>
            </a:r>
            <a:endParaRPr/>
          </a:p>
          <a:p>
            <a:pPr indent="-317500" lvl="0" marL="457200" rtl="0" algn="l">
              <a:spcBef>
                <a:spcPts val="0"/>
              </a:spcBef>
              <a:spcAft>
                <a:spcPts val="0"/>
              </a:spcAft>
              <a:buSzPts val="1400"/>
              <a:buChar char="●"/>
            </a:pPr>
            <a:r>
              <a:rPr lang="en"/>
              <a:t>Given more time and resources </a:t>
            </a:r>
            <a:endParaRPr/>
          </a:p>
          <a:p>
            <a:pPr indent="-317500" lvl="1" marL="914400" rtl="0" algn="l">
              <a:spcBef>
                <a:spcPts val="0"/>
              </a:spcBef>
              <a:spcAft>
                <a:spcPts val="0"/>
              </a:spcAft>
              <a:buSzPts val="1400"/>
              <a:buChar char="○"/>
            </a:pPr>
            <a:r>
              <a:rPr lang="en"/>
              <a:t>testing on more data collected from different car dealerships/websites</a:t>
            </a:r>
            <a:endParaRPr/>
          </a:p>
          <a:p>
            <a:pPr indent="-317500" lvl="1" marL="914400" rtl="0" algn="l">
              <a:spcBef>
                <a:spcPts val="0"/>
              </a:spcBef>
              <a:spcAft>
                <a:spcPts val="0"/>
              </a:spcAft>
              <a:buSzPts val="1400"/>
              <a:buChar char="○"/>
            </a:pPr>
            <a:r>
              <a:rPr lang="en"/>
              <a:t>Find additional variables that affect car prices such as car edition, state, etc.</a:t>
            </a:r>
            <a:endParaRPr/>
          </a:p>
          <a:p>
            <a:pPr indent="0" lvl="0" marL="0" rtl="0" algn="l">
              <a:spcBef>
                <a:spcPts val="160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66"/>
          <p:cNvSpPr txBox="1"/>
          <p:nvPr>
            <p:ph idx="4294967295" type="ctrTitle"/>
          </p:nvPr>
        </p:nvSpPr>
        <p:spPr>
          <a:xfrm>
            <a:off x="2361350" y="667350"/>
            <a:ext cx="4421400" cy="102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300"/>
              <a:t>THANKS</a:t>
            </a:r>
            <a:r>
              <a:rPr lang="en" sz="5200"/>
              <a:t>!</a:t>
            </a:r>
            <a:endParaRPr sz="5200"/>
          </a:p>
        </p:txBody>
      </p:sp>
      <p:sp>
        <p:nvSpPr>
          <p:cNvPr id="678" name="Google Shape;678;p66"/>
          <p:cNvSpPr txBox="1"/>
          <p:nvPr>
            <p:ph idx="4294967295" type="subTitle"/>
          </p:nvPr>
        </p:nvSpPr>
        <p:spPr>
          <a:xfrm>
            <a:off x="1744338" y="2444724"/>
            <a:ext cx="2472000" cy="8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t>Danny Chang</a:t>
            </a:r>
            <a:endParaRPr b="1" sz="1500"/>
          </a:p>
          <a:p>
            <a:pPr indent="0" lvl="0" marL="0" rtl="0" algn="ctr">
              <a:spcBef>
                <a:spcPts val="1600"/>
              </a:spcBef>
              <a:spcAft>
                <a:spcPts val="0"/>
              </a:spcAft>
              <a:buNone/>
            </a:pPr>
            <a:r>
              <a:rPr b="1" lang="en" sz="1500"/>
              <a:t>Changd@mail.smu.edu</a:t>
            </a:r>
            <a:endParaRPr b="1" sz="1500"/>
          </a:p>
          <a:p>
            <a:pPr indent="0" lvl="0" marL="0" rtl="0" algn="l">
              <a:spcBef>
                <a:spcPts val="1600"/>
              </a:spcBef>
              <a:spcAft>
                <a:spcPts val="1600"/>
              </a:spcAft>
              <a:buNone/>
            </a:pPr>
            <a:r>
              <a:t/>
            </a:r>
            <a:endParaRPr/>
          </a:p>
        </p:txBody>
      </p:sp>
      <p:cxnSp>
        <p:nvCxnSpPr>
          <p:cNvPr id="679" name="Google Shape;679;p66"/>
          <p:cNvCxnSpPr/>
          <p:nvPr/>
        </p:nvCxnSpPr>
        <p:spPr>
          <a:xfrm>
            <a:off x="2495675" y="1605250"/>
            <a:ext cx="4230300" cy="0"/>
          </a:xfrm>
          <a:prstGeom prst="straightConnector1">
            <a:avLst/>
          </a:prstGeom>
          <a:noFill/>
          <a:ln cap="flat" cmpd="sng" w="19050">
            <a:solidFill>
              <a:schemeClr val="accent5"/>
            </a:solidFill>
            <a:prstDash val="solid"/>
            <a:round/>
            <a:headEnd len="med" w="med" type="oval"/>
            <a:tailEnd len="med" w="med" type="oval"/>
          </a:ln>
        </p:spPr>
      </p:cxnSp>
      <p:pic>
        <p:nvPicPr>
          <p:cNvPr id="680" name="Google Shape;680;p66"/>
          <p:cNvPicPr preferRelativeResize="0"/>
          <p:nvPr/>
        </p:nvPicPr>
        <p:blipFill>
          <a:blip r:embed="rId3">
            <a:alphaModFix/>
          </a:blip>
          <a:stretch>
            <a:fillRect/>
          </a:stretch>
        </p:blipFill>
        <p:spPr>
          <a:xfrm>
            <a:off x="259050" y="1758709"/>
            <a:ext cx="1289850" cy="1289850"/>
          </a:xfrm>
          <a:prstGeom prst="rect">
            <a:avLst/>
          </a:prstGeom>
          <a:noFill/>
          <a:ln>
            <a:noFill/>
          </a:ln>
        </p:spPr>
      </p:pic>
      <p:pic>
        <p:nvPicPr>
          <p:cNvPr id="681" name="Google Shape;681;p66"/>
          <p:cNvPicPr preferRelativeResize="0"/>
          <p:nvPr/>
        </p:nvPicPr>
        <p:blipFill>
          <a:blip r:embed="rId4">
            <a:alphaModFix/>
          </a:blip>
          <a:stretch>
            <a:fillRect/>
          </a:stretch>
        </p:blipFill>
        <p:spPr>
          <a:xfrm>
            <a:off x="7310650" y="1727300"/>
            <a:ext cx="1132950" cy="1132950"/>
          </a:xfrm>
          <a:prstGeom prst="rect">
            <a:avLst/>
          </a:prstGeom>
          <a:noFill/>
          <a:ln>
            <a:noFill/>
          </a:ln>
        </p:spPr>
      </p:pic>
      <p:sp>
        <p:nvSpPr>
          <p:cNvPr id="682" name="Google Shape;682;p66"/>
          <p:cNvSpPr txBox="1"/>
          <p:nvPr>
            <p:ph idx="4294967295" type="subTitle"/>
          </p:nvPr>
        </p:nvSpPr>
        <p:spPr>
          <a:xfrm>
            <a:off x="4572000" y="2444724"/>
            <a:ext cx="2472000" cy="8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t>Akib Hossian </a:t>
            </a:r>
            <a:endParaRPr b="1" sz="1500"/>
          </a:p>
          <a:p>
            <a:pPr indent="0" lvl="0" marL="0" rtl="0" algn="ctr">
              <a:spcBef>
                <a:spcPts val="1600"/>
              </a:spcBef>
              <a:spcAft>
                <a:spcPts val="0"/>
              </a:spcAft>
              <a:buNone/>
            </a:pPr>
            <a:r>
              <a:rPr b="1" lang="en" sz="1500"/>
              <a:t>A</a:t>
            </a:r>
            <a:r>
              <a:rPr b="1" lang="en" sz="1500"/>
              <a:t>kibh@mail.smu.edu</a:t>
            </a:r>
            <a:endParaRPr b="1" sz="1500"/>
          </a:p>
          <a:p>
            <a:pPr indent="0" lvl="0" marL="0" rtl="0" algn="l">
              <a:spcBef>
                <a:spcPts val="1600"/>
              </a:spcBef>
              <a:spcAft>
                <a:spcPts val="1600"/>
              </a:spcAft>
              <a:buNone/>
            </a:pPr>
            <a:r>
              <a:t/>
            </a:r>
            <a:endParaRPr/>
          </a:p>
        </p:txBody>
      </p:sp>
      <p:sp>
        <p:nvSpPr>
          <p:cNvPr id="683" name="Google Shape;683;p66"/>
          <p:cNvSpPr txBox="1"/>
          <p:nvPr>
            <p:ph idx="4294967295" type="subTitle"/>
          </p:nvPr>
        </p:nvSpPr>
        <p:spPr>
          <a:xfrm>
            <a:off x="3015625" y="3542725"/>
            <a:ext cx="2829600" cy="8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t>Vo Nguyen</a:t>
            </a:r>
            <a:endParaRPr b="1" sz="1500"/>
          </a:p>
          <a:p>
            <a:pPr indent="0" lvl="0" marL="0" rtl="0" algn="ctr">
              <a:spcBef>
                <a:spcPts val="1600"/>
              </a:spcBef>
              <a:spcAft>
                <a:spcPts val="0"/>
              </a:spcAft>
              <a:buNone/>
            </a:pPr>
            <a:r>
              <a:rPr b="1" lang="en" sz="1500"/>
              <a:t>VoChanNguyen@gmail.com</a:t>
            </a:r>
            <a:endParaRPr b="1" sz="1500"/>
          </a:p>
          <a:p>
            <a:pPr indent="0" lvl="0" marL="0" rtl="0" algn="l">
              <a:spcBef>
                <a:spcPts val="1600"/>
              </a:spcBef>
              <a:spcAft>
                <a:spcPts val="1600"/>
              </a:spcAft>
              <a:buNone/>
            </a:pPr>
            <a:r>
              <a:t/>
            </a:r>
            <a:endParaRPr/>
          </a:p>
        </p:txBody>
      </p:sp>
      <p:sp>
        <p:nvSpPr>
          <p:cNvPr id="684" name="Google Shape;684;p66"/>
          <p:cNvSpPr txBox="1"/>
          <p:nvPr>
            <p:ph idx="4294967295" type="subTitle"/>
          </p:nvPr>
        </p:nvSpPr>
        <p:spPr>
          <a:xfrm>
            <a:off x="2977325" y="1872625"/>
            <a:ext cx="3267000" cy="45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rPr>
              <a:t>Any Questions or Concerns?</a:t>
            </a:r>
            <a:endParaRPr b="1" sz="1600">
              <a:solidFill>
                <a:schemeClr val="accent5"/>
              </a:solidFill>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8"/>
          <p:cNvSpPr txBox="1"/>
          <p:nvPr>
            <p:ph type="title"/>
          </p:nvPr>
        </p:nvSpPr>
        <p:spPr>
          <a:xfrm>
            <a:off x="720000" y="584500"/>
            <a:ext cx="7704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Description</a:t>
            </a:r>
            <a:endParaRPr/>
          </a:p>
        </p:txBody>
      </p:sp>
      <p:sp>
        <p:nvSpPr>
          <p:cNvPr id="368" name="Google Shape;368;p38"/>
          <p:cNvSpPr txBox="1"/>
          <p:nvPr/>
        </p:nvSpPr>
        <p:spPr>
          <a:xfrm>
            <a:off x="642950" y="1071575"/>
            <a:ext cx="778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xygen"/>
              <a:ea typeface="Oxygen"/>
              <a:cs typeface="Oxygen"/>
              <a:sym typeface="Oxygen"/>
            </a:endParaRPr>
          </a:p>
        </p:txBody>
      </p:sp>
      <p:sp>
        <p:nvSpPr>
          <p:cNvPr id="369" name="Google Shape;369;p38"/>
          <p:cNvSpPr txBox="1"/>
          <p:nvPr/>
        </p:nvSpPr>
        <p:spPr>
          <a:xfrm>
            <a:off x="662425" y="1266400"/>
            <a:ext cx="80757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Oxygen"/>
              <a:buChar char="●"/>
            </a:pPr>
            <a:r>
              <a:rPr lang="en" sz="1600">
                <a:solidFill>
                  <a:schemeClr val="lt1"/>
                </a:solidFill>
                <a:latin typeface="Oxygen"/>
                <a:ea typeface="Oxygen"/>
                <a:cs typeface="Oxygen"/>
                <a:sym typeface="Oxygen"/>
              </a:rPr>
              <a:t>Data Collected From: Kaggle.com</a:t>
            </a:r>
            <a:endParaRPr sz="1600">
              <a:solidFill>
                <a:schemeClr val="lt1"/>
              </a:solidFill>
              <a:latin typeface="Oxygen"/>
              <a:ea typeface="Oxygen"/>
              <a:cs typeface="Oxygen"/>
              <a:sym typeface="Oxygen"/>
            </a:endParaRPr>
          </a:p>
          <a:p>
            <a:pPr indent="-330200" lvl="0" marL="457200" rtl="0" algn="l">
              <a:spcBef>
                <a:spcPts val="0"/>
              </a:spcBef>
              <a:spcAft>
                <a:spcPts val="0"/>
              </a:spcAft>
              <a:buClr>
                <a:schemeClr val="lt1"/>
              </a:buClr>
              <a:buSzPts val="1600"/>
              <a:buFont typeface="Oxygen"/>
              <a:buChar char="●"/>
            </a:pPr>
            <a:r>
              <a:rPr lang="en" sz="1600">
                <a:solidFill>
                  <a:schemeClr val="lt1"/>
                </a:solidFill>
                <a:latin typeface="Oxygen"/>
                <a:ea typeface="Oxygen"/>
                <a:cs typeface="Oxygen"/>
                <a:sym typeface="Oxygen"/>
              </a:rPr>
              <a:t>8,128 rows and 13 columns with a mixture of numeric and categorical variables</a:t>
            </a:r>
            <a:endParaRPr sz="1600">
              <a:solidFill>
                <a:schemeClr val="lt1"/>
              </a:solidFill>
              <a:latin typeface="Oxygen"/>
              <a:ea typeface="Oxygen"/>
              <a:cs typeface="Oxygen"/>
              <a:sym typeface="Oxygen"/>
            </a:endParaRPr>
          </a:p>
          <a:p>
            <a:pPr indent="-330200" lvl="0" marL="457200" rtl="0" algn="l">
              <a:spcBef>
                <a:spcPts val="0"/>
              </a:spcBef>
              <a:spcAft>
                <a:spcPts val="0"/>
              </a:spcAft>
              <a:buClr>
                <a:schemeClr val="lt1"/>
              </a:buClr>
              <a:buSzPts val="1600"/>
              <a:buFont typeface="Oxygen"/>
              <a:buChar char="●"/>
            </a:pPr>
            <a:r>
              <a:rPr lang="en" sz="1600">
                <a:solidFill>
                  <a:schemeClr val="lt1"/>
                </a:solidFill>
                <a:latin typeface="Oxygen"/>
                <a:ea typeface="Oxygen"/>
                <a:cs typeface="Oxygen"/>
                <a:sym typeface="Oxygen"/>
              </a:rPr>
              <a:t>Data collected from 1994-2020</a:t>
            </a:r>
            <a:endParaRPr sz="1600">
              <a:solidFill>
                <a:schemeClr val="lt1"/>
              </a:solidFill>
              <a:latin typeface="Oxygen"/>
              <a:ea typeface="Oxygen"/>
              <a:cs typeface="Oxygen"/>
              <a:sym typeface="Oxygen"/>
            </a:endParaRPr>
          </a:p>
          <a:p>
            <a:pPr indent="-330200" lvl="0" marL="457200" rtl="0" algn="l">
              <a:spcBef>
                <a:spcPts val="0"/>
              </a:spcBef>
              <a:spcAft>
                <a:spcPts val="0"/>
              </a:spcAft>
              <a:buClr>
                <a:schemeClr val="lt1"/>
              </a:buClr>
              <a:buSzPts val="1600"/>
              <a:buFont typeface="Oxygen"/>
              <a:buChar char="●"/>
            </a:pPr>
            <a:r>
              <a:rPr lang="en" sz="1600">
                <a:solidFill>
                  <a:schemeClr val="lt1"/>
                </a:solidFill>
                <a:latin typeface="Oxygen"/>
                <a:ea typeface="Oxygen"/>
                <a:cs typeface="Oxygen"/>
                <a:sym typeface="Oxygen"/>
              </a:rPr>
              <a:t>221 Null values, majority in seats column</a:t>
            </a:r>
            <a:endParaRPr sz="1600">
              <a:solidFill>
                <a:schemeClr val="lt1"/>
              </a:solidFill>
              <a:latin typeface="Oxygen"/>
              <a:ea typeface="Oxygen"/>
              <a:cs typeface="Oxygen"/>
              <a:sym typeface="Oxygen"/>
            </a:endParaRPr>
          </a:p>
          <a:p>
            <a:pPr indent="-330200" lvl="1" marL="914400" rtl="0" algn="l">
              <a:spcBef>
                <a:spcPts val="0"/>
              </a:spcBef>
              <a:spcAft>
                <a:spcPts val="0"/>
              </a:spcAft>
              <a:buClr>
                <a:schemeClr val="lt1"/>
              </a:buClr>
              <a:buSzPts val="1600"/>
              <a:buFont typeface="Oxygen"/>
              <a:buChar char="○"/>
            </a:pPr>
            <a:r>
              <a:rPr lang="en" sz="1600">
                <a:solidFill>
                  <a:schemeClr val="lt1"/>
                </a:solidFill>
                <a:latin typeface="Oxygen"/>
                <a:ea typeface="Oxygen"/>
                <a:cs typeface="Oxygen"/>
                <a:sym typeface="Oxygen"/>
              </a:rPr>
              <a:t>Omit values</a:t>
            </a:r>
            <a:endParaRPr sz="1600">
              <a:solidFill>
                <a:schemeClr val="lt1"/>
              </a:solidFill>
              <a:latin typeface="Oxygen"/>
              <a:ea typeface="Oxygen"/>
              <a:cs typeface="Oxygen"/>
              <a:sym typeface="Oxygen"/>
            </a:endParaRPr>
          </a:p>
        </p:txBody>
      </p:sp>
      <p:pic>
        <p:nvPicPr>
          <p:cNvPr id="370" name="Google Shape;370;p38"/>
          <p:cNvPicPr preferRelativeResize="0"/>
          <p:nvPr/>
        </p:nvPicPr>
        <p:blipFill>
          <a:blip r:embed="rId3">
            <a:alphaModFix/>
          </a:blip>
          <a:stretch>
            <a:fillRect/>
          </a:stretch>
        </p:blipFill>
        <p:spPr>
          <a:xfrm>
            <a:off x="5642112" y="2925275"/>
            <a:ext cx="3410514" cy="2104775"/>
          </a:xfrm>
          <a:prstGeom prst="rect">
            <a:avLst/>
          </a:prstGeom>
          <a:noFill/>
          <a:ln>
            <a:noFill/>
          </a:ln>
        </p:spPr>
      </p:pic>
      <p:sp>
        <p:nvSpPr>
          <p:cNvPr id="371" name="Google Shape;371;p38"/>
          <p:cNvSpPr txBox="1"/>
          <p:nvPr/>
        </p:nvSpPr>
        <p:spPr>
          <a:xfrm>
            <a:off x="1457325" y="4564200"/>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xygen"/>
              <a:ea typeface="Oxygen"/>
              <a:cs typeface="Oxygen"/>
              <a:sym typeface="Oxygen"/>
            </a:endParaRPr>
          </a:p>
        </p:txBody>
      </p:sp>
      <p:pic>
        <p:nvPicPr>
          <p:cNvPr id="372" name="Google Shape;372;p38"/>
          <p:cNvPicPr preferRelativeResize="0"/>
          <p:nvPr/>
        </p:nvPicPr>
        <p:blipFill>
          <a:blip r:embed="rId4">
            <a:alphaModFix/>
          </a:blip>
          <a:stretch>
            <a:fillRect/>
          </a:stretch>
        </p:blipFill>
        <p:spPr>
          <a:xfrm>
            <a:off x="250025" y="3633577"/>
            <a:ext cx="5164201" cy="849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9"/>
          <p:cNvSpPr txBox="1"/>
          <p:nvPr>
            <p:ph type="title"/>
          </p:nvPr>
        </p:nvSpPr>
        <p:spPr>
          <a:xfrm>
            <a:off x="720000" y="584500"/>
            <a:ext cx="7704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
        <p:nvSpPr>
          <p:cNvPr id="378" name="Google Shape;378;p39"/>
          <p:cNvSpPr txBox="1"/>
          <p:nvPr/>
        </p:nvSpPr>
        <p:spPr>
          <a:xfrm>
            <a:off x="642950" y="1071575"/>
            <a:ext cx="778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xygen"/>
              <a:ea typeface="Oxygen"/>
              <a:cs typeface="Oxygen"/>
              <a:sym typeface="Oxygen"/>
            </a:endParaRPr>
          </a:p>
        </p:txBody>
      </p:sp>
      <p:sp>
        <p:nvSpPr>
          <p:cNvPr id="379" name="Google Shape;379;p39"/>
          <p:cNvSpPr txBox="1"/>
          <p:nvPr/>
        </p:nvSpPr>
        <p:spPr>
          <a:xfrm>
            <a:off x="662425" y="1266400"/>
            <a:ext cx="807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lt1"/>
              </a:solidFill>
              <a:latin typeface="Oxygen"/>
              <a:ea typeface="Oxygen"/>
              <a:cs typeface="Oxygen"/>
              <a:sym typeface="Oxygen"/>
            </a:endParaRPr>
          </a:p>
        </p:txBody>
      </p:sp>
      <p:pic>
        <p:nvPicPr>
          <p:cNvPr id="380" name="Google Shape;380;p39"/>
          <p:cNvPicPr preferRelativeResize="0"/>
          <p:nvPr/>
        </p:nvPicPr>
        <p:blipFill>
          <a:blip r:embed="rId3">
            <a:alphaModFix/>
          </a:blip>
          <a:stretch>
            <a:fillRect/>
          </a:stretch>
        </p:blipFill>
        <p:spPr>
          <a:xfrm>
            <a:off x="4638449" y="1936025"/>
            <a:ext cx="4400100" cy="2715500"/>
          </a:xfrm>
          <a:prstGeom prst="rect">
            <a:avLst/>
          </a:prstGeom>
          <a:noFill/>
          <a:ln>
            <a:noFill/>
          </a:ln>
        </p:spPr>
      </p:pic>
      <p:pic>
        <p:nvPicPr>
          <p:cNvPr id="381" name="Google Shape;381;p39"/>
          <p:cNvPicPr preferRelativeResize="0"/>
          <p:nvPr/>
        </p:nvPicPr>
        <p:blipFill>
          <a:blip r:embed="rId4">
            <a:alphaModFix/>
          </a:blip>
          <a:stretch>
            <a:fillRect/>
          </a:stretch>
        </p:blipFill>
        <p:spPr>
          <a:xfrm>
            <a:off x="73175" y="1915500"/>
            <a:ext cx="4400125" cy="271550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0"/>
          <p:cNvSpPr txBox="1"/>
          <p:nvPr>
            <p:ph type="title"/>
          </p:nvPr>
        </p:nvSpPr>
        <p:spPr>
          <a:xfrm>
            <a:off x="720000" y="584500"/>
            <a:ext cx="7704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
        <p:nvSpPr>
          <p:cNvPr id="387" name="Google Shape;387;p40"/>
          <p:cNvSpPr txBox="1"/>
          <p:nvPr/>
        </p:nvSpPr>
        <p:spPr>
          <a:xfrm>
            <a:off x="642950" y="1071575"/>
            <a:ext cx="778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xygen"/>
              <a:ea typeface="Oxygen"/>
              <a:cs typeface="Oxygen"/>
              <a:sym typeface="Oxygen"/>
            </a:endParaRPr>
          </a:p>
        </p:txBody>
      </p:sp>
      <p:sp>
        <p:nvSpPr>
          <p:cNvPr id="388" name="Google Shape;388;p40"/>
          <p:cNvSpPr txBox="1"/>
          <p:nvPr/>
        </p:nvSpPr>
        <p:spPr>
          <a:xfrm>
            <a:off x="662425" y="1266400"/>
            <a:ext cx="807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lt1"/>
              </a:solidFill>
              <a:latin typeface="Oxygen"/>
              <a:ea typeface="Oxygen"/>
              <a:cs typeface="Oxygen"/>
              <a:sym typeface="Oxygen"/>
            </a:endParaRPr>
          </a:p>
        </p:txBody>
      </p:sp>
      <p:pic>
        <p:nvPicPr>
          <p:cNvPr id="389" name="Google Shape;389;p40"/>
          <p:cNvPicPr preferRelativeResize="0"/>
          <p:nvPr/>
        </p:nvPicPr>
        <p:blipFill>
          <a:blip r:embed="rId3">
            <a:alphaModFix/>
          </a:blip>
          <a:stretch>
            <a:fillRect/>
          </a:stretch>
        </p:blipFill>
        <p:spPr>
          <a:xfrm>
            <a:off x="76775" y="1867375"/>
            <a:ext cx="4433525" cy="2736125"/>
          </a:xfrm>
          <a:prstGeom prst="rect">
            <a:avLst/>
          </a:prstGeom>
          <a:noFill/>
          <a:ln>
            <a:noFill/>
          </a:ln>
        </p:spPr>
      </p:pic>
      <p:pic>
        <p:nvPicPr>
          <p:cNvPr id="390" name="Google Shape;390;p40"/>
          <p:cNvPicPr preferRelativeResize="0"/>
          <p:nvPr/>
        </p:nvPicPr>
        <p:blipFill>
          <a:blip r:embed="rId4">
            <a:alphaModFix/>
          </a:blip>
          <a:stretch>
            <a:fillRect/>
          </a:stretch>
        </p:blipFill>
        <p:spPr>
          <a:xfrm>
            <a:off x="4662700" y="1846825"/>
            <a:ext cx="4328900" cy="2736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1"/>
          <p:cNvSpPr txBox="1"/>
          <p:nvPr>
            <p:ph type="title"/>
          </p:nvPr>
        </p:nvSpPr>
        <p:spPr>
          <a:xfrm>
            <a:off x="720000" y="584500"/>
            <a:ext cx="7704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
        <p:nvSpPr>
          <p:cNvPr id="396" name="Google Shape;396;p41"/>
          <p:cNvSpPr txBox="1"/>
          <p:nvPr/>
        </p:nvSpPr>
        <p:spPr>
          <a:xfrm>
            <a:off x="642950" y="1071575"/>
            <a:ext cx="778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xygen"/>
              <a:ea typeface="Oxygen"/>
              <a:cs typeface="Oxygen"/>
              <a:sym typeface="Oxygen"/>
            </a:endParaRPr>
          </a:p>
        </p:txBody>
      </p:sp>
      <p:sp>
        <p:nvSpPr>
          <p:cNvPr id="397" name="Google Shape;397;p41"/>
          <p:cNvSpPr txBox="1"/>
          <p:nvPr/>
        </p:nvSpPr>
        <p:spPr>
          <a:xfrm>
            <a:off x="662425" y="1266400"/>
            <a:ext cx="807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lt1"/>
              </a:solidFill>
              <a:latin typeface="Oxygen"/>
              <a:ea typeface="Oxygen"/>
              <a:cs typeface="Oxygen"/>
              <a:sym typeface="Oxygen"/>
            </a:endParaRPr>
          </a:p>
        </p:txBody>
      </p:sp>
      <p:pic>
        <p:nvPicPr>
          <p:cNvPr id="398" name="Google Shape;398;p41"/>
          <p:cNvPicPr preferRelativeResize="0"/>
          <p:nvPr/>
        </p:nvPicPr>
        <p:blipFill>
          <a:blip r:embed="rId3">
            <a:alphaModFix/>
          </a:blip>
          <a:stretch>
            <a:fillRect/>
          </a:stretch>
        </p:blipFill>
        <p:spPr>
          <a:xfrm>
            <a:off x="102900" y="1999175"/>
            <a:ext cx="4415588" cy="2779025"/>
          </a:xfrm>
          <a:prstGeom prst="rect">
            <a:avLst/>
          </a:prstGeom>
          <a:noFill/>
          <a:ln>
            <a:noFill/>
          </a:ln>
        </p:spPr>
      </p:pic>
      <p:pic>
        <p:nvPicPr>
          <p:cNvPr id="399" name="Google Shape;399;p41"/>
          <p:cNvPicPr preferRelativeResize="0"/>
          <p:nvPr/>
        </p:nvPicPr>
        <p:blipFill>
          <a:blip r:embed="rId4">
            <a:alphaModFix/>
          </a:blip>
          <a:stretch>
            <a:fillRect/>
          </a:stretch>
        </p:blipFill>
        <p:spPr>
          <a:xfrm>
            <a:off x="4571994" y="1999175"/>
            <a:ext cx="4503032" cy="2779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2"/>
          <p:cNvSpPr txBox="1"/>
          <p:nvPr>
            <p:ph type="title"/>
          </p:nvPr>
        </p:nvSpPr>
        <p:spPr>
          <a:xfrm>
            <a:off x="720000" y="584500"/>
            <a:ext cx="7704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
        <p:nvSpPr>
          <p:cNvPr id="405" name="Google Shape;405;p42"/>
          <p:cNvSpPr txBox="1"/>
          <p:nvPr/>
        </p:nvSpPr>
        <p:spPr>
          <a:xfrm>
            <a:off x="642950" y="1071575"/>
            <a:ext cx="778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xygen"/>
              <a:ea typeface="Oxygen"/>
              <a:cs typeface="Oxygen"/>
              <a:sym typeface="Oxygen"/>
            </a:endParaRPr>
          </a:p>
        </p:txBody>
      </p:sp>
      <p:sp>
        <p:nvSpPr>
          <p:cNvPr id="406" name="Google Shape;406;p42"/>
          <p:cNvSpPr txBox="1"/>
          <p:nvPr/>
        </p:nvSpPr>
        <p:spPr>
          <a:xfrm>
            <a:off x="662425" y="1266400"/>
            <a:ext cx="807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lt1"/>
              </a:solidFill>
              <a:latin typeface="Oxygen"/>
              <a:ea typeface="Oxygen"/>
              <a:cs typeface="Oxygen"/>
              <a:sym typeface="Oxygen"/>
            </a:endParaRPr>
          </a:p>
        </p:txBody>
      </p:sp>
      <p:pic>
        <p:nvPicPr>
          <p:cNvPr id="407" name="Google Shape;407;p42"/>
          <p:cNvPicPr preferRelativeResize="0"/>
          <p:nvPr/>
        </p:nvPicPr>
        <p:blipFill>
          <a:blip r:embed="rId3">
            <a:alphaModFix/>
          </a:blip>
          <a:stretch>
            <a:fillRect/>
          </a:stretch>
        </p:blipFill>
        <p:spPr>
          <a:xfrm>
            <a:off x="1599388" y="1191600"/>
            <a:ext cx="5945224" cy="36690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3"/>
          <p:cNvSpPr txBox="1"/>
          <p:nvPr>
            <p:ph type="title"/>
          </p:nvPr>
        </p:nvSpPr>
        <p:spPr>
          <a:xfrm>
            <a:off x="720000" y="584500"/>
            <a:ext cx="7704000" cy="3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 1</a:t>
            </a:r>
            <a:endParaRPr/>
          </a:p>
          <a:p>
            <a:pPr indent="0" lvl="0" marL="0" rtl="0" algn="ctr">
              <a:spcBef>
                <a:spcPts val="0"/>
              </a:spcBef>
              <a:spcAft>
                <a:spcPts val="0"/>
              </a:spcAft>
              <a:buNone/>
            </a:pPr>
            <a:r>
              <a:rPr lang="en"/>
              <a:t>Check the Assumptions </a:t>
            </a:r>
            <a:endParaRPr/>
          </a:p>
        </p:txBody>
      </p:sp>
      <p:sp>
        <p:nvSpPr>
          <p:cNvPr id="413" name="Google Shape;413;p43"/>
          <p:cNvSpPr txBox="1"/>
          <p:nvPr>
            <p:ph idx="6" type="subTitle"/>
          </p:nvPr>
        </p:nvSpPr>
        <p:spPr>
          <a:xfrm>
            <a:off x="6126975" y="2801876"/>
            <a:ext cx="2011800" cy="14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4" name="Google Shape;414;p43"/>
          <p:cNvSpPr txBox="1"/>
          <p:nvPr/>
        </p:nvSpPr>
        <p:spPr>
          <a:xfrm>
            <a:off x="162650" y="913600"/>
            <a:ext cx="86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xygen"/>
              <a:ea typeface="Oxygen"/>
              <a:cs typeface="Oxygen"/>
              <a:sym typeface="Oxygen"/>
            </a:endParaRPr>
          </a:p>
        </p:txBody>
      </p:sp>
      <p:sp>
        <p:nvSpPr>
          <p:cNvPr id="415" name="Google Shape;415;p43"/>
          <p:cNvSpPr txBox="1"/>
          <p:nvPr/>
        </p:nvSpPr>
        <p:spPr>
          <a:xfrm>
            <a:off x="1179375" y="2423375"/>
            <a:ext cx="7409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Oxygen"/>
                <a:ea typeface="Oxygen"/>
                <a:cs typeface="Oxygen"/>
                <a:sym typeface="Oxygen"/>
              </a:rPr>
              <a:t>								</a:t>
            </a:r>
            <a:endParaRPr b="1" sz="1600">
              <a:solidFill>
                <a:schemeClr val="lt1"/>
              </a:solidFill>
              <a:latin typeface="Oxygen"/>
              <a:ea typeface="Oxygen"/>
              <a:cs typeface="Oxygen"/>
              <a:sym typeface="Oxygen"/>
            </a:endParaRPr>
          </a:p>
        </p:txBody>
      </p:sp>
      <p:sp>
        <p:nvSpPr>
          <p:cNvPr id="416" name="Google Shape;416;p43"/>
          <p:cNvSpPr txBox="1"/>
          <p:nvPr/>
        </p:nvSpPr>
        <p:spPr>
          <a:xfrm>
            <a:off x="0" y="1232550"/>
            <a:ext cx="91440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latin typeface="Oxygen"/>
                <a:ea typeface="Oxygen"/>
                <a:cs typeface="Oxygen"/>
                <a:sym typeface="Oxygen"/>
              </a:rPr>
              <a:t>Normally Distributed</a:t>
            </a:r>
            <a:endParaRPr b="1" sz="1500">
              <a:solidFill>
                <a:schemeClr val="lt1"/>
              </a:solidFill>
              <a:latin typeface="Oxygen"/>
              <a:ea typeface="Oxygen"/>
              <a:cs typeface="Oxygen"/>
              <a:sym typeface="Oxygen"/>
            </a:endParaRPr>
          </a:p>
          <a:p>
            <a:pPr indent="0" lvl="0" marL="0" rtl="0" algn="ctr">
              <a:spcBef>
                <a:spcPts val="0"/>
              </a:spcBef>
              <a:spcAft>
                <a:spcPts val="0"/>
              </a:spcAft>
              <a:buNone/>
            </a:pPr>
            <a:r>
              <a:t/>
            </a:r>
            <a:endParaRPr b="1" sz="1500">
              <a:solidFill>
                <a:schemeClr val="lt1"/>
              </a:solidFill>
              <a:latin typeface="Oxygen"/>
              <a:ea typeface="Oxygen"/>
              <a:cs typeface="Oxygen"/>
              <a:sym typeface="Oxygen"/>
            </a:endParaRPr>
          </a:p>
          <a:p>
            <a:pPr indent="0" lvl="0" marL="0" rtl="0" algn="ctr">
              <a:spcBef>
                <a:spcPts val="0"/>
              </a:spcBef>
              <a:spcAft>
                <a:spcPts val="0"/>
              </a:spcAft>
              <a:buNone/>
            </a:pPr>
            <a:r>
              <a:rPr b="1" lang="en" sz="1500">
                <a:solidFill>
                  <a:schemeClr val="lt1"/>
                </a:solidFill>
                <a:latin typeface="Oxygen"/>
                <a:ea typeface="Oxygen"/>
                <a:cs typeface="Oxygen"/>
                <a:sym typeface="Oxygen"/>
              </a:rPr>
              <a:t>Linear Relationship</a:t>
            </a:r>
            <a:endParaRPr b="1" sz="1500">
              <a:solidFill>
                <a:schemeClr val="lt1"/>
              </a:solidFill>
              <a:latin typeface="Oxygen"/>
              <a:ea typeface="Oxygen"/>
              <a:cs typeface="Oxygen"/>
              <a:sym typeface="Oxygen"/>
            </a:endParaRPr>
          </a:p>
          <a:p>
            <a:pPr indent="0" lvl="0" marL="0" rtl="0" algn="ctr">
              <a:spcBef>
                <a:spcPts val="0"/>
              </a:spcBef>
              <a:spcAft>
                <a:spcPts val="0"/>
              </a:spcAft>
              <a:buNone/>
            </a:pPr>
            <a:r>
              <a:t/>
            </a:r>
            <a:endParaRPr b="1" sz="1500">
              <a:solidFill>
                <a:schemeClr val="lt1"/>
              </a:solidFill>
              <a:latin typeface="Oxygen"/>
              <a:ea typeface="Oxygen"/>
              <a:cs typeface="Oxygen"/>
              <a:sym typeface="Oxygen"/>
            </a:endParaRPr>
          </a:p>
          <a:p>
            <a:pPr indent="0" lvl="0" marL="0" rtl="0" algn="ctr">
              <a:spcBef>
                <a:spcPts val="0"/>
              </a:spcBef>
              <a:spcAft>
                <a:spcPts val="0"/>
              </a:spcAft>
              <a:buNone/>
            </a:pPr>
            <a:r>
              <a:rPr b="1" lang="en" sz="1500">
                <a:solidFill>
                  <a:schemeClr val="lt1"/>
                </a:solidFill>
                <a:latin typeface="Oxygen"/>
                <a:ea typeface="Oxygen"/>
                <a:cs typeface="Oxygen"/>
                <a:sym typeface="Oxygen"/>
              </a:rPr>
              <a:t>Independent</a:t>
            </a:r>
            <a:endParaRPr b="1" sz="1500">
              <a:solidFill>
                <a:schemeClr val="lt1"/>
              </a:solidFill>
              <a:latin typeface="Oxygen"/>
              <a:ea typeface="Oxygen"/>
              <a:cs typeface="Oxygen"/>
              <a:sym typeface="Oxygen"/>
            </a:endParaRPr>
          </a:p>
        </p:txBody>
      </p:sp>
      <p:pic>
        <p:nvPicPr>
          <p:cNvPr id="417" name="Google Shape;417;p43"/>
          <p:cNvPicPr preferRelativeResize="0"/>
          <p:nvPr/>
        </p:nvPicPr>
        <p:blipFill>
          <a:blip r:embed="rId3">
            <a:alphaModFix/>
          </a:blip>
          <a:stretch>
            <a:fillRect/>
          </a:stretch>
        </p:blipFill>
        <p:spPr>
          <a:xfrm>
            <a:off x="508300" y="2801875"/>
            <a:ext cx="3448606" cy="2093275"/>
          </a:xfrm>
          <a:prstGeom prst="rect">
            <a:avLst/>
          </a:prstGeom>
          <a:noFill/>
          <a:ln>
            <a:noFill/>
          </a:ln>
        </p:spPr>
      </p:pic>
      <p:pic>
        <p:nvPicPr>
          <p:cNvPr id="418" name="Google Shape;418;p43"/>
          <p:cNvPicPr preferRelativeResize="0"/>
          <p:nvPr/>
        </p:nvPicPr>
        <p:blipFill>
          <a:blip r:embed="rId4">
            <a:alphaModFix/>
          </a:blip>
          <a:stretch>
            <a:fillRect/>
          </a:stretch>
        </p:blipFill>
        <p:spPr>
          <a:xfrm>
            <a:off x="5257391" y="2743987"/>
            <a:ext cx="3514959" cy="2209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elligent Process Automation (IPA) for Business by Slidesgo">
  <a:themeElements>
    <a:clrScheme name="Simple Light">
      <a:dk1>
        <a:srgbClr val="141414"/>
      </a:dk1>
      <a:lt1>
        <a:srgbClr val="FBFBFB"/>
      </a:lt1>
      <a:dk2>
        <a:srgbClr val="EEF0EB"/>
      </a:dk2>
      <a:lt2>
        <a:srgbClr val="BCB2B0"/>
      </a:lt2>
      <a:accent1>
        <a:srgbClr val="C4B9C8"/>
      </a:accent1>
      <a:accent2>
        <a:srgbClr val="5B3B5A"/>
      </a:accent2>
      <a:accent3>
        <a:srgbClr val="153243"/>
      </a:accent3>
      <a:accent4>
        <a:srgbClr val="284B63"/>
      </a:accent4>
      <a:accent5>
        <a:srgbClr val="AADDE0"/>
      </a:accent5>
      <a:accent6>
        <a:srgbClr val="535353"/>
      </a:accent6>
      <a:hlink>
        <a:srgbClr val="FBFB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